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notesMasterIdLst>
    <p:notesMasterId r:id="rId3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93" r:id="rId18"/>
    <p:sldId id="274" r:id="rId19"/>
    <p:sldId id="271"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90" r:id="rId34"/>
    <p:sldId id="292"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9"/>
  </p:normalViewPr>
  <p:slideViewPr>
    <p:cSldViewPr snapToGrid="0">
      <p:cViewPr varScale="1">
        <p:scale>
          <a:sx n="102" d="100"/>
          <a:sy n="102"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785B51-0DAE-4481-9003-9960EF16BE9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5FFC90-B248-4889-89EF-3D080BE99039}">
      <dgm:prSet/>
      <dgm:spPr/>
      <dgm:t>
        <a:bodyPr/>
        <a:lstStyle/>
        <a:p>
          <a:r>
            <a:rPr lang="en-US"/>
            <a:t>There is a weak negative correlation between Precipitation and LocationLat.</a:t>
          </a:r>
        </a:p>
      </dgm:t>
    </dgm:pt>
    <dgm:pt modelId="{0BA2B3E9-42ED-4487-AEFB-61FCB6AAFD92}" type="parTrans" cxnId="{D4F8DBA1-AAA6-49D1-81AB-5FD5566F3718}">
      <dgm:prSet/>
      <dgm:spPr/>
      <dgm:t>
        <a:bodyPr/>
        <a:lstStyle/>
        <a:p>
          <a:endParaRPr lang="en-US"/>
        </a:p>
      </dgm:t>
    </dgm:pt>
    <dgm:pt modelId="{5E19188B-A50B-4E1D-BA14-CFCC3132FF6F}" type="sibTrans" cxnId="{D4F8DBA1-AAA6-49D1-81AB-5FD5566F3718}">
      <dgm:prSet/>
      <dgm:spPr/>
      <dgm:t>
        <a:bodyPr/>
        <a:lstStyle/>
        <a:p>
          <a:endParaRPr lang="en-US"/>
        </a:p>
      </dgm:t>
    </dgm:pt>
    <dgm:pt modelId="{D72B127F-04CC-487F-ADFB-7EF43450E55E}">
      <dgm:prSet/>
      <dgm:spPr/>
      <dgm:t>
        <a:bodyPr/>
        <a:lstStyle/>
        <a:p>
          <a:r>
            <a:rPr lang="en-US"/>
            <a:t>There is a weak positive correlation between Precipitation and LocationLng, indicating a slight tendency for precipitation to increase as you move east or west.</a:t>
          </a:r>
        </a:p>
      </dgm:t>
    </dgm:pt>
    <dgm:pt modelId="{43D2317B-A22C-4F64-88D1-7373D9A760DC}" type="parTrans" cxnId="{360DB5BA-D197-4EF6-A07D-F6F7DD98C8A4}">
      <dgm:prSet/>
      <dgm:spPr/>
      <dgm:t>
        <a:bodyPr/>
        <a:lstStyle/>
        <a:p>
          <a:endParaRPr lang="en-US"/>
        </a:p>
      </dgm:t>
    </dgm:pt>
    <dgm:pt modelId="{C5CD3706-6D71-4E0F-B817-E3E7D8D86874}" type="sibTrans" cxnId="{360DB5BA-D197-4EF6-A07D-F6F7DD98C8A4}">
      <dgm:prSet/>
      <dgm:spPr/>
      <dgm:t>
        <a:bodyPr/>
        <a:lstStyle/>
        <a:p>
          <a:endParaRPr lang="en-US"/>
        </a:p>
      </dgm:t>
    </dgm:pt>
    <dgm:pt modelId="{C8F10900-B6E7-4429-92AA-6EC30C20790F}">
      <dgm:prSet/>
      <dgm:spPr/>
      <dgm:t>
        <a:bodyPr/>
        <a:lstStyle/>
        <a:p>
          <a:r>
            <a:rPr lang="en-US"/>
            <a:t>There is a moderate negative correlation between LocationLat and LocationLng, suggesting that as you move north (increase in latitude), there is a tendency for longitude to decrease (move west).</a:t>
          </a:r>
        </a:p>
      </dgm:t>
    </dgm:pt>
    <dgm:pt modelId="{AE75F056-758C-43A1-A215-ED3DFEFDCD85}" type="parTrans" cxnId="{0A1EC902-1484-4522-964D-0F053DEECFB8}">
      <dgm:prSet/>
      <dgm:spPr/>
      <dgm:t>
        <a:bodyPr/>
        <a:lstStyle/>
        <a:p>
          <a:endParaRPr lang="en-US"/>
        </a:p>
      </dgm:t>
    </dgm:pt>
    <dgm:pt modelId="{A8824C02-EE68-45F9-A639-848D0B564C98}" type="sibTrans" cxnId="{0A1EC902-1484-4522-964D-0F053DEECFB8}">
      <dgm:prSet/>
      <dgm:spPr/>
      <dgm:t>
        <a:bodyPr/>
        <a:lstStyle/>
        <a:p>
          <a:endParaRPr lang="en-US"/>
        </a:p>
      </dgm:t>
    </dgm:pt>
    <dgm:pt modelId="{42215EAB-84F4-4002-B892-6F00E4E4BADB}">
      <dgm:prSet/>
      <dgm:spPr/>
      <dgm:t>
        <a:bodyPr/>
        <a:lstStyle/>
        <a:p>
          <a:r>
            <a:rPr lang="en-US"/>
            <a:t>In Summary, there is no high positive correlation between the variables but The lack of a high positive correlation is consistent with the understanding that weather patterns are complex and influenced by various factors. It's common for weather variables to have different or even opposing trends in correlation. </a:t>
          </a:r>
        </a:p>
      </dgm:t>
    </dgm:pt>
    <dgm:pt modelId="{2C90400C-198C-4945-BAB1-0ED9F151B120}" type="parTrans" cxnId="{44A6C44E-8142-4EBE-9A7D-FD0214569824}">
      <dgm:prSet/>
      <dgm:spPr/>
      <dgm:t>
        <a:bodyPr/>
        <a:lstStyle/>
        <a:p>
          <a:endParaRPr lang="en-US"/>
        </a:p>
      </dgm:t>
    </dgm:pt>
    <dgm:pt modelId="{64F61AAD-5569-4386-BA6F-A642D758EFAF}" type="sibTrans" cxnId="{44A6C44E-8142-4EBE-9A7D-FD0214569824}">
      <dgm:prSet/>
      <dgm:spPr/>
      <dgm:t>
        <a:bodyPr/>
        <a:lstStyle/>
        <a:p>
          <a:endParaRPr lang="en-US"/>
        </a:p>
      </dgm:t>
    </dgm:pt>
    <dgm:pt modelId="{35A6F714-C10C-4DF9-9C15-0D800162359D}" type="pres">
      <dgm:prSet presAssocID="{3B785B51-0DAE-4481-9003-9960EF16BE97}" presName="linear" presStyleCnt="0">
        <dgm:presLayoutVars>
          <dgm:animLvl val="lvl"/>
          <dgm:resizeHandles val="exact"/>
        </dgm:presLayoutVars>
      </dgm:prSet>
      <dgm:spPr/>
    </dgm:pt>
    <dgm:pt modelId="{077C333E-BCA8-49F4-9DF4-122FC01E8679}" type="pres">
      <dgm:prSet presAssocID="{B35FFC90-B248-4889-89EF-3D080BE99039}" presName="parentText" presStyleLbl="node1" presStyleIdx="0" presStyleCnt="4">
        <dgm:presLayoutVars>
          <dgm:chMax val="0"/>
          <dgm:bulletEnabled val="1"/>
        </dgm:presLayoutVars>
      </dgm:prSet>
      <dgm:spPr/>
    </dgm:pt>
    <dgm:pt modelId="{75C54959-30CD-46F2-BE8F-0C8B9FDA7B1A}" type="pres">
      <dgm:prSet presAssocID="{5E19188B-A50B-4E1D-BA14-CFCC3132FF6F}" presName="spacer" presStyleCnt="0"/>
      <dgm:spPr/>
    </dgm:pt>
    <dgm:pt modelId="{0C8A34D2-A71D-476E-B154-EED51539C2E6}" type="pres">
      <dgm:prSet presAssocID="{D72B127F-04CC-487F-ADFB-7EF43450E55E}" presName="parentText" presStyleLbl="node1" presStyleIdx="1" presStyleCnt="4">
        <dgm:presLayoutVars>
          <dgm:chMax val="0"/>
          <dgm:bulletEnabled val="1"/>
        </dgm:presLayoutVars>
      </dgm:prSet>
      <dgm:spPr/>
    </dgm:pt>
    <dgm:pt modelId="{536B5E3A-4339-484F-BA68-B2201648AFE4}" type="pres">
      <dgm:prSet presAssocID="{C5CD3706-6D71-4E0F-B817-E3E7D8D86874}" presName="spacer" presStyleCnt="0"/>
      <dgm:spPr/>
    </dgm:pt>
    <dgm:pt modelId="{128663D2-27AF-41F5-841D-98FEF1548A1D}" type="pres">
      <dgm:prSet presAssocID="{C8F10900-B6E7-4429-92AA-6EC30C20790F}" presName="parentText" presStyleLbl="node1" presStyleIdx="2" presStyleCnt="4">
        <dgm:presLayoutVars>
          <dgm:chMax val="0"/>
          <dgm:bulletEnabled val="1"/>
        </dgm:presLayoutVars>
      </dgm:prSet>
      <dgm:spPr/>
    </dgm:pt>
    <dgm:pt modelId="{18065ECB-9556-4003-8162-F7829278CADE}" type="pres">
      <dgm:prSet presAssocID="{A8824C02-EE68-45F9-A639-848D0B564C98}" presName="spacer" presStyleCnt="0"/>
      <dgm:spPr/>
    </dgm:pt>
    <dgm:pt modelId="{EFF62A41-83D0-479C-BC79-77E29349E1F8}" type="pres">
      <dgm:prSet presAssocID="{42215EAB-84F4-4002-B892-6F00E4E4BADB}" presName="parentText" presStyleLbl="node1" presStyleIdx="3" presStyleCnt="4">
        <dgm:presLayoutVars>
          <dgm:chMax val="0"/>
          <dgm:bulletEnabled val="1"/>
        </dgm:presLayoutVars>
      </dgm:prSet>
      <dgm:spPr/>
    </dgm:pt>
  </dgm:ptLst>
  <dgm:cxnLst>
    <dgm:cxn modelId="{0A1EC902-1484-4522-964D-0F053DEECFB8}" srcId="{3B785B51-0DAE-4481-9003-9960EF16BE97}" destId="{C8F10900-B6E7-4429-92AA-6EC30C20790F}" srcOrd="2" destOrd="0" parTransId="{AE75F056-758C-43A1-A215-ED3DFEFDCD85}" sibTransId="{A8824C02-EE68-45F9-A639-848D0B564C98}"/>
    <dgm:cxn modelId="{7A69F711-89E0-4B2C-9B77-934430DBE10D}" type="presOf" srcId="{C8F10900-B6E7-4429-92AA-6EC30C20790F}" destId="{128663D2-27AF-41F5-841D-98FEF1548A1D}" srcOrd="0" destOrd="0" presId="urn:microsoft.com/office/officeart/2005/8/layout/vList2"/>
    <dgm:cxn modelId="{44A6C44E-8142-4EBE-9A7D-FD0214569824}" srcId="{3B785B51-0DAE-4481-9003-9960EF16BE97}" destId="{42215EAB-84F4-4002-B892-6F00E4E4BADB}" srcOrd="3" destOrd="0" parTransId="{2C90400C-198C-4945-BAB1-0ED9F151B120}" sibTransId="{64F61AAD-5569-4386-BA6F-A642D758EFAF}"/>
    <dgm:cxn modelId="{14B65565-9FD2-42F0-ABC8-F3DDF7AEB59E}" type="presOf" srcId="{B35FFC90-B248-4889-89EF-3D080BE99039}" destId="{077C333E-BCA8-49F4-9DF4-122FC01E8679}" srcOrd="0" destOrd="0" presId="urn:microsoft.com/office/officeart/2005/8/layout/vList2"/>
    <dgm:cxn modelId="{D4F8DBA1-AAA6-49D1-81AB-5FD5566F3718}" srcId="{3B785B51-0DAE-4481-9003-9960EF16BE97}" destId="{B35FFC90-B248-4889-89EF-3D080BE99039}" srcOrd="0" destOrd="0" parTransId="{0BA2B3E9-42ED-4487-AEFB-61FCB6AAFD92}" sibTransId="{5E19188B-A50B-4E1D-BA14-CFCC3132FF6F}"/>
    <dgm:cxn modelId="{F60456AF-7D42-4958-B4DA-932E58A68D40}" type="presOf" srcId="{3B785B51-0DAE-4481-9003-9960EF16BE97}" destId="{35A6F714-C10C-4DF9-9C15-0D800162359D}" srcOrd="0" destOrd="0" presId="urn:microsoft.com/office/officeart/2005/8/layout/vList2"/>
    <dgm:cxn modelId="{028F54B5-1EEF-4E33-9E06-BBD6EE91302D}" type="presOf" srcId="{42215EAB-84F4-4002-B892-6F00E4E4BADB}" destId="{EFF62A41-83D0-479C-BC79-77E29349E1F8}" srcOrd="0" destOrd="0" presId="urn:microsoft.com/office/officeart/2005/8/layout/vList2"/>
    <dgm:cxn modelId="{360DB5BA-D197-4EF6-A07D-F6F7DD98C8A4}" srcId="{3B785B51-0DAE-4481-9003-9960EF16BE97}" destId="{D72B127F-04CC-487F-ADFB-7EF43450E55E}" srcOrd="1" destOrd="0" parTransId="{43D2317B-A22C-4F64-88D1-7373D9A760DC}" sibTransId="{C5CD3706-6D71-4E0F-B817-E3E7D8D86874}"/>
    <dgm:cxn modelId="{D58776D8-56A5-4FB9-B5BE-6D971E7D8B36}" type="presOf" srcId="{D72B127F-04CC-487F-ADFB-7EF43450E55E}" destId="{0C8A34D2-A71D-476E-B154-EED51539C2E6}" srcOrd="0" destOrd="0" presId="urn:microsoft.com/office/officeart/2005/8/layout/vList2"/>
    <dgm:cxn modelId="{C531BC21-8089-429A-B0EF-2A3D2D6E740A}" type="presParOf" srcId="{35A6F714-C10C-4DF9-9C15-0D800162359D}" destId="{077C333E-BCA8-49F4-9DF4-122FC01E8679}" srcOrd="0" destOrd="0" presId="urn:microsoft.com/office/officeart/2005/8/layout/vList2"/>
    <dgm:cxn modelId="{D41690F1-B7BD-4EB7-AF98-6F3258B60964}" type="presParOf" srcId="{35A6F714-C10C-4DF9-9C15-0D800162359D}" destId="{75C54959-30CD-46F2-BE8F-0C8B9FDA7B1A}" srcOrd="1" destOrd="0" presId="urn:microsoft.com/office/officeart/2005/8/layout/vList2"/>
    <dgm:cxn modelId="{09700BF8-2FB0-41DC-8C6A-A73C0F35BFF8}" type="presParOf" srcId="{35A6F714-C10C-4DF9-9C15-0D800162359D}" destId="{0C8A34D2-A71D-476E-B154-EED51539C2E6}" srcOrd="2" destOrd="0" presId="urn:microsoft.com/office/officeart/2005/8/layout/vList2"/>
    <dgm:cxn modelId="{56CC94B7-070C-45F3-8569-314521104ADA}" type="presParOf" srcId="{35A6F714-C10C-4DF9-9C15-0D800162359D}" destId="{536B5E3A-4339-484F-BA68-B2201648AFE4}" srcOrd="3" destOrd="0" presId="urn:microsoft.com/office/officeart/2005/8/layout/vList2"/>
    <dgm:cxn modelId="{70982CC4-D147-473A-972F-C36F3C979C6D}" type="presParOf" srcId="{35A6F714-C10C-4DF9-9C15-0D800162359D}" destId="{128663D2-27AF-41F5-841D-98FEF1548A1D}" srcOrd="4" destOrd="0" presId="urn:microsoft.com/office/officeart/2005/8/layout/vList2"/>
    <dgm:cxn modelId="{80DBAA5D-AF4B-435E-844A-62381602FF2D}" type="presParOf" srcId="{35A6F714-C10C-4DF9-9C15-0D800162359D}" destId="{18065ECB-9556-4003-8162-F7829278CADE}" srcOrd="5" destOrd="0" presId="urn:microsoft.com/office/officeart/2005/8/layout/vList2"/>
    <dgm:cxn modelId="{CD998E9B-9078-4B23-B4B0-6C3502C162D2}" type="presParOf" srcId="{35A6F714-C10C-4DF9-9C15-0D800162359D}" destId="{EFF62A41-83D0-479C-BC79-77E29349E1F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C333E-BCA8-49F4-9DF4-122FC01E8679}">
      <dsp:nvSpPr>
        <dsp:cNvPr id="0" name=""/>
        <dsp:cNvSpPr/>
      </dsp:nvSpPr>
      <dsp:spPr>
        <a:xfrm>
          <a:off x="0" y="162649"/>
          <a:ext cx="10241280"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There is a weak negative correlation between Precipitation and LocationLat.</a:t>
          </a:r>
        </a:p>
      </dsp:txBody>
      <dsp:txXfrm>
        <a:off x="42663" y="205312"/>
        <a:ext cx="10155954" cy="788627"/>
      </dsp:txXfrm>
    </dsp:sp>
    <dsp:sp modelId="{0C8A34D2-A71D-476E-B154-EED51539C2E6}">
      <dsp:nvSpPr>
        <dsp:cNvPr id="0" name=""/>
        <dsp:cNvSpPr/>
      </dsp:nvSpPr>
      <dsp:spPr>
        <a:xfrm>
          <a:off x="0" y="1082682"/>
          <a:ext cx="10241280"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There is a weak positive correlation between Precipitation and LocationLng, indicating a slight tendency for precipitation to increase as you move east or west.</a:t>
          </a:r>
        </a:p>
      </dsp:txBody>
      <dsp:txXfrm>
        <a:off x="42663" y="1125345"/>
        <a:ext cx="10155954" cy="788627"/>
      </dsp:txXfrm>
    </dsp:sp>
    <dsp:sp modelId="{128663D2-27AF-41F5-841D-98FEF1548A1D}">
      <dsp:nvSpPr>
        <dsp:cNvPr id="0" name=""/>
        <dsp:cNvSpPr/>
      </dsp:nvSpPr>
      <dsp:spPr>
        <a:xfrm>
          <a:off x="0" y="2002716"/>
          <a:ext cx="10241280"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There is a moderate negative correlation between LocationLat and LocationLng, suggesting that as you move north (increase in latitude), there is a tendency for longitude to decrease (move west).</a:t>
          </a:r>
        </a:p>
      </dsp:txBody>
      <dsp:txXfrm>
        <a:off x="42663" y="2045379"/>
        <a:ext cx="10155954" cy="788627"/>
      </dsp:txXfrm>
    </dsp:sp>
    <dsp:sp modelId="{EFF62A41-83D0-479C-BC79-77E29349E1F8}">
      <dsp:nvSpPr>
        <dsp:cNvPr id="0" name=""/>
        <dsp:cNvSpPr/>
      </dsp:nvSpPr>
      <dsp:spPr>
        <a:xfrm>
          <a:off x="0" y="2922749"/>
          <a:ext cx="10241280"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Summary, there is no high positive correlation between the variables but The lack of a high positive correlation is consistent with the understanding that weather patterns are complex and influenced by various factors. It's common for weather variables to have different or even opposing trends in correlation. </a:t>
          </a:r>
        </a:p>
      </dsp:txBody>
      <dsp:txXfrm>
        <a:off x="42663" y="2965412"/>
        <a:ext cx="10155954"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65B85-2BC1-4070-BCD4-47A8D84050D6}"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2CCB2-CA63-4602-AB46-345C7139A783}" type="slidenum">
              <a:rPr lang="en-US" smtClean="0"/>
              <a:t>‹#›</a:t>
            </a:fld>
            <a:endParaRPr lang="en-US"/>
          </a:p>
        </p:txBody>
      </p:sp>
    </p:spTree>
    <p:extLst>
      <p:ext uri="{BB962C8B-B14F-4D97-AF65-F5344CB8AC3E}">
        <p14:creationId xmlns:p14="http://schemas.microsoft.com/office/powerpoint/2010/main" val="236651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62CCB2-CA63-4602-AB46-345C7139A783}" type="slidenum">
              <a:rPr lang="en-US" smtClean="0"/>
              <a:t>23</a:t>
            </a:fld>
            <a:endParaRPr lang="en-US"/>
          </a:p>
        </p:txBody>
      </p:sp>
    </p:spTree>
    <p:extLst>
      <p:ext uri="{BB962C8B-B14F-4D97-AF65-F5344CB8AC3E}">
        <p14:creationId xmlns:p14="http://schemas.microsoft.com/office/powerpoint/2010/main" val="245608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62CCB2-CA63-4602-AB46-345C7139A783}" type="slidenum">
              <a:rPr lang="en-US" smtClean="0"/>
              <a:t>24</a:t>
            </a:fld>
            <a:endParaRPr lang="en-US"/>
          </a:p>
        </p:txBody>
      </p:sp>
    </p:spTree>
    <p:extLst>
      <p:ext uri="{BB962C8B-B14F-4D97-AF65-F5344CB8AC3E}">
        <p14:creationId xmlns:p14="http://schemas.microsoft.com/office/powerpoint/2010/main" val="370400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62CCB2-CA63-4602-AB46-345C7139A783}" type="slidenum">
              <a:rPr lang="en-US" smtClean="0"/>
              <a:t>25</a:t>
            </a:fld>
            <a:endParaRPr lang="en-US"/>
          </a:p>
        </p:txBody>
      </p:sp>
    </p:spTree>
    <p:extLst>
      <p:ext uri="{BB962C8B-B14F-4D97-AF65-F5344CB8AC3E}">
        <p14:creationId xmlns:p14="http://schemas.microsoft.com/office/powerpoint/2010/main" val="20565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April 29,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731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April 29,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34136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April 29,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06770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April 29,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4992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April 29,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1736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April 29,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2417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April 29,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928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April 29,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200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April 29,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9043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April 29,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992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April 29,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3371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Monday, April 29, 2024</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332232055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793" r:id="rId6"/>
    <p:sldLayoutId id="2147483789" r:id="rId7"/>
    <p:sldLayoutId id="2147483790" r:id="rId8"/>
    <p:sldLayoutId id="2147483791" r:id="rId9"/>
    <p:sldLayoutId id="2147483792" r:id="rId10"/>
    <p:sldLayoutId id="214748379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sobhanmoosavi/us-weather-event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Gold coloured compass">
            <a:extLst>
              <a:ext uri="{FF2B5EF4-FFF2-40B4-BE49-F238E27FC236}">
                <a16:creationId xmlns:a16="http://schemas.microsoft.com/office/drawing/2014/main" id="{698B1B32-85F1-8FAA-D58C-366762B8A270}"/>
              </a:ext>
            </a:extLst>
          </p:cNvPr>
          <p:cNvPicPr>
            <a:picLocks noChangeAspect="1"/>
          </p:cNvPicPr>
          <p:nvPr/>
        </p:nvPicPr>
        <p:blipFill rotWithShape="1">
          <a:blip r:embed="rId2"/>
          <a:srcRect r="-2" b="15608"/>
          <a:stretch/>
        </p:blipFill>
        <p:spPr>
          <a:xfrm>
            <a:off x="20" y="-1"/>
            <a:ext cx="12191980" cy="6857571"/>
          </a:xfrm>
          <a:prstGeom prst="rect">
            <a:avLst/>
          </a:prstGeom>
        </p:spPr>
      </p:pic>
      <p:sp>
        <p:nvSpPr>
          <p:cNvPr id="114" name="Rectangle 11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129995E-9097-E23A-AE0E-34006628F9CC}"/>
              </a:ext>
            </a:extLst>
          </p:cNvPr>
          <p:cNvSpPr>
            <a:spLocks noGrp="1"/>
          </p:cNvSpPr>
          <p:nvPr>
            <p:ph type="ctrTitle"/>
          </p:nvPr>
        </p:nvSpPr>
        <p:spPr>
          <a:xfrm>
            <a:off x="1303849" y="504966"/>
            <a:ext cx="9268617" cy="3043213"/>
          </a:xfrm>
        </p:spPr>
        <p:txBody>
          <a:bodyPr vert="horz" lIns="0" tIns="0" rIns="0" bIns="0" rtlCol="0" anchor="b">
            <a:normAutofit/>
          </a:bodyPr>
          <a:lstStyle/>
          <a:p>
            <a:r>
              <a:rPr lang="en-US" sz="2800" spc="700" dirty="0">
                <a:highlight>
                  <a:srgbClr val="C0C0C0"/>
                </a:highlight>
              </a:rPr>
              <a:t>PREDICTING WEATHER CONDITIONS USING TIME SERIES DATA</a:t>
            </a:r>
          </a:p>
          <a:p>
            <a:endParaRPr lang="en-US" sz="2800" spc="700" dirty="0">
              <a:highlight>
                <a:srgbClr val="C0C0C0"/>
              </a:highlight>
            </a:endParaRPr>
          </a:p>
        </p:txBody>
      </p:sp>
      <p:sp>
        <p:nvSpPr>
          <p:cNvPr id="3" name="Subtitle 2"/>
          <p:cNvSpPr>
            <a:spLocks noGrp="1"/>
          </p:cNvSpPr>
          <p:nvPr>
            <p:ph type="subTitle" idx="1"/>
          </p:nvPr>
        </p:nvSpPr>
        <p:spPr>
          <a:xfrm>
            <a:off x="174333" y="3738860"/>
            <a:ext cx="3254504" cy="2371606"/>
          </a:xfrm>
        </p:spPr>
        <p:txBody>
          <a:bodyPr vert="horz" lIns="0" tIns="0" rIns="0" bIns="0" rtlCol="0" anchor="t">
            <a:normAutofit/>
          </a:bodyPr>
          <a:lstStyle/>
          <a:p>
            <a:pPr marL="228600" lvl="1" algn="l">
              <a:lnSpc>
                <a:spcPct val="110000"/>
              </a:lnSpc>
            </a:pPr>
            <a:r>
              <a:rPr lang="en-US" sz="1900" b="1" dirty="0"/>
              <a:t>By</a:t>
            </a:r>
            <a:endParaRPr lang="en-US" dirty="0"/>
          </a:p>
          <a:p>
            <a:pPr marL="228600" lvl="1" algn="l">
              <a:lnSpc>
                <a:spcPct val="110000"/>
              </a:lnSpc>
            </a:pPr>
            <a:r>
              <a:rPr lang="en-US" sz="1900" b="1" dirty="0"/>
              <a:t>Chanakya Dandamudi,</a:t>
            </a:r>
          </a:p>
          <a:p>
            <a:pPr marL="228600" lvl="1" algn="l">
              <a:lnSpc>
                <a:spcPct val="110000"/>
              </a:lnSpc>
            </a:pPr>
            <a:r>
              <a:rPr lang="en-US" sz="1900" b="1" dirty="0"/>
              <a:t>Sai Goutham </a:t>
            </a:r>
            <a:r>
              <a:rPr lang="en-US" sz="1900" b="1" dirty="0" err="1"/>
              <a:t>Chedhella</a:t>
            </a:r>
            <a:r>
              <a:rPr lang="en-US" sz="1900" b="1" dirty="0"/>
              <a:t>,</a:t>
            </a:r>
            <a:endParaRPr lang="en-US" sz="1900" b="1" cap="none" spc="0" dirty="0"/>
          </a:p>
          <a:p>
            <a:pPr marL="228600" lvl="1" algn="l">
              <a:lnSpc>
                <a:spcPct val="110000"/>
              </a:lnSpc>
            </a:pPr>
            <a:r>
              <a:rPr lang="en-US" sz="1900" b="1" dirty="0"/>
              <a:t>Mounika </a:t>
            </a:r>
            <a:r>
              <a:rPr lang="en-US" sz="1900" b="1" dirty="0" err="1"/>
              <a:t>Bireddy</a:t>
            </a:r>
            <a:r>
              <a:rPr lang="en-US" sz="1900" b="1" dirty="0"/>
              <a:t>,</a:t>
            </a:r>
            <a:endParaRPr lang="en-US" sz="1900" b="1" cap="none" spc="0" dirty="0"/>
          </a:p>
          <a:p>
            <a:pPr marL="228600" lvl="1" algn="l">
              <a:lnSpc>
                <a:spcPct val="110000"/>
              </a:lnSpc>
            </a:pPr>
            <a:r>
              <a:rPr lang="en-US" sz="1900" b="1" dirty="0" err="1"/>
              <a:t>Fnu</a:t>
            </a:r>
            <a:r>
              <a:rPr lang="en-US" sz="1900" b="1" dirty="0"/>
              <a:t> Sameera </a:t>
            </a:r>
            <a:r>
              <a:rPr lang="en-US" sz="1900" b="1" dirty="0" err="1"/>
              <a:t>Sineen</a:t>
            </a:r>
            <a:r>
              <a:rPr lang="en-US" sz="1900" b="1" dirty="0"/>
              <a:t>,</a:t>
            </a:r>
            <a:endParaRPr lang="en-US" sz="1900" b="1" cap="none" spc="0" dirty="0"/>
          </a:p>
          <a:p>
            <a:pPr marL="228600" lvl="1" algn="l">
              <a:lnSpc>
                <a:spcPct val="110000"/>
              </a:lnSpc>
            </a:pPr>
            <a:r>
              <a:rPr lang="en-US" sz="1900" b="1" dirty="0"/>
              <a:t>Vamshi </a:t>
            </a:r>
            <a:r>
              <a:rPr lang="en-US" sz="1900" b="1" dirty="0" err="1"/>
              <a:t>Nandala</a:t>
            </a:r>
            <a:endParaRPr lang="en-US" sz="1900" b="1" cap="none" spc="0" dirty="0"/>
          </a:p>
          <a:p>
            <a:pPr marL="228600" lvl="1" algn="l">
              <a:lnSpc>
                <a:spcPct val="110000"/>
              </a:lnSpc>
            </a:pPr>
            <a:endParaRPr lang="en-US" sz="1900" b="1" cap="none" spc="0"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B7151-C4FB-B96D-978E-46D09AE42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B983CD-8882-A4E3-144E-8915133DE171}"/>
              </a:ext>
            </a:extLst>
          </p:cNvPr>
          <p:cNvSpPr>
            <a:spLocks noGrp="1"/>
          </p:cNvSpPr>
          <p:nvPr>
            <p:ph type="ctrTitle"/>
          </p:nvPr>
        </p:nvSpPr>
        <p:spPr>
          <a:xfrm>
            <a:off x="1305636" y="136477"/>
            <a:ext cx="9144000" cy="699857"/>
          </a:xfrm>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rPr>
              <a:t>Regression model</a:t>
            </a:r>
          </a:p>
        </p:txBody>
      </p:sp>
      <p:sp>
        <p:nvSpPr>
          <p:cNvPr id="6" name="TextBox 5">
            <a:extLst>
              <a:ext uri="{FF2B5EF4-FFF2-40B4-BE49-F238E27FC236}">
                <a16:creationId xmlns:a16="http://schemas.microsoft.com/office/drawing/2014/main" id="{04CCB557-88C6-237B-BE02-79217DE87C66}"/>
              </a:ext>
            </a:extLst>
          </p:cNvPr>
          <p:cNvSpPr txBox="1"/>
          <p:nvPr/>
        </p:nvSpPr>
        <p:spPr>
          <a:xfrm>
            <a:off x="896203" y="1030405"/>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Graph </a:t>
            </a:r>
          </a:p>
        </p:txBody>
      </p:sp>
      <p:pic>
        <p:nvPicPr>
          <p:cNvPr id="4" name="Picture 3" descr="A graph with blue and red dots&#10;&#10;Description automatically generated">
            <a:extLst>
              <a:ext uri="{FF2B5EF4-FFF2-40B4-BE49-F238E27FC236}">
                <a16:creationId xmlns:a16="http://schemas.microsoft.com/office/drawing/2014/main" id="{2112DF1E-37F5-278E-6111-A7DBD6E79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23" y="1399737"/>
            <a:ext cx="5792906" cy="4778493"/>
          </a:xfrm>
          <a:prstGeom prst="rect">
            <a:avLst/>
          </a:prstGeom>
        </p:spPr>
      </p:pic>
      <p:sp>
        <p:nvSpPr>
          <p:cNvPr id="5" name="TextBox 4">
            <a:extLst>
              <a:ext uri="{FF2B5EF4-FFF2-40B4-BE49-F238E27FC236}">
                <a16:creationId xmlns:a16="http://schemas.microsoft.com/office/drawing/2014/main" id="{0F0AEAE4-79E6-662E-4758-B9C7EC2CA73B}"/>
              </a:ext>
            </a:extLst>
          </p:cNvPr>
          <p:cNvSpPr txBox="1"/>
          <p:nvPr/>
        </p:nvSpPr>
        <p:spPr>
          <a:xfrm>
            <a:off x="7533564" y="1119958"/>
            <a:ext cx="4510585" cy="4893647"/>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Interpretation</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r>
              <a:rPr lang="en-US" sz="2400" dirty="0">
                <a:latin typeface="Calibri" panose="020F0502020204030204" pitchFamily="34" charset="0"/>
                <a:ea typeface="Calibri" panose="020F0502020204030204" pitchFamily="34" charset="0"/>
                <a:cs typeface="Calibri" panose="020F0502020204030204" pitchFamily="34" charset="0"/>
              </a:rPr>
              <a:t>This is a scatter plot with a regression line. The x-axis is labeled "Precipitation" and the y-axis is labeled "</a:t>
            </a:r>
            <a:r>
              <a:rPr lang="en-US" sz="2400" dirty="0" err="1">
                <a:latin typeface="Calibri" panose="020F0502020204030204" pitchFamily="34" charset="0"/>
                <a:ea typeface="Calibri" panose="020F0502020204030204" pitchFamily="34" charset="0"/>
                <a:cs typeface="Calibri" panose="020F0502020204030204" pitchFamily="34" charset="0"/>
              </a:rPr>
              <a:t>ZipCode</a:t>
            </a:r>
            <a:r>
              <a:rPr lang="en-US" sz="2400" dirty="0">
                <a:latin typeface="Calibri" panose="020F0502020204030204" pitchFamily="34" charset="0"/>
                <a:ea typeface="Calibri" panose="020F0502020204030204" pitchFamily="34" charset="0"/>
                <a:cs typeface="Calibri" panose="020F0502020204030204" pitchFamily="34" charset="0"/>
              </a:rPr>
              <a:t>". The blue dots represent the actual data points and the red line is the regression line. The regression line shows the average relationship between the two variables. In this case, it shows that as precipitation increases, zip code also increases.</a:t>
            </a:r>
          </a:p>
        </p:txBody>
      </p:sp>
    </p:spTree>
    <p:extLst>
      <p:ext uri="{BB962C8B-B14F-4D97-AF65-F5344CB8AC3E}">
        <p14:creationId xmlns:p14="http://schemas.microsoft.com/office/powerpoint/2010/main" val="415725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A9AF9-3007-0200-37DB-C6B22A80B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52ED5-8128-DEF6-C6BB-A3B0E7B05E2E}"/>
              </a:ext>
            </a:extLst>
          </p:cNvPr>
          <p:cNvSpPr>
            <a:spLocks noGrp="1"/>
          </p:cNvSpPr>
          <p:nvPr>
            <p:ph type="ctrTitle"/>
          </p:nvPr>
        </p:nvSpPr>
        <p:spPr>
          <a:xfrm>
            <a:off x="1305636" y="136477"/>
            <a:ext cx="9144000" cy="699857"/>
          </a:xfrm>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rPr>
              <a:t>Lag- </a:t>
            </a:r>
            <a:r>
              <a:rPr lang="en-US" sz="3600" dirty="0" err="1">
                <a:latin typeface="Calibri" panose="020F0502020204030204" pitchFamily="34" charset="0"/>
                <a:ea typeface="Calibri" panose="020F0502020204030204" pitchFamily="34" charset="0"/>
                <a:cs typeface="Calibri" panose="020F0502020204030204" pitchFamily="34" charset="0"/>
              </a:rPr>
              <a:t>Acf</a:t>
            </a:r>
            <a:r>
              <a:rPr lang="en-US" sz="3600" dirty="0">
                <a:latin typeface="Calibri" panose="020F0502020204030204" pitchFamily="34" charset="0"/>
                <a:ea typeface="Calibri" panose="020F0502020204030204" pitchFamily="34" charset="0"/>
                <a:cs typeface="Calibri" panose="020F0502020204030204" pitchFamily="34" charset="0"/>
              </a:rPr>
              <a:t> </a:t>
            </a:r>
            <a:r>
              <a:rPr lang="en-US" sz="3600" dirty="0" err="1">
                <a:latin typeface="Calibri" panose="020F0502020204030204" pitchFamily="34" charset="0"/>
                <a:ea typeface="Calibri" panose="020F0502020204030204" pitchFamily="34" charset="0"/>
                <a:cs typeface="Calibri" panose="020F0502020204030204" pitchFamily="34" charset="0"/>
              </a:rPr>
              <a:t>gRAPH</a:t>
            </a:r>
            <a:endParaRPr lang="en-US" sz="36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C1C2832-90B1-1934-479D-5720E286186F}"/>
              </a:ext>
            </a:extLst>
          </p:cNvPr>
          <p:cNvPicPr>
            <a:picLocks noChangeAspect="1"/>
          </p:cNvPicPr>
          <p:nvPr/>
        </p:nvPicPr>
        <p:blipFill rotWithShape="1">
          <a:blip r:embed="rId2">
            <a:extLst>
              <a:ext uri="{28A0092B-C50C-407E-A947-70E740481C1C}">
                <a14:useLocalDpi xmlns:a14="http://schemas.microsoft.com/office/drawing/2010/main" val="0"/>
              </a:ext>
            </a:extLst>
          </a:blip>
          <a:srcRect t="6504"/>
          <a:stretch/>
        </p:blipFill>
        <p:spPr>
          <a:xfrm>
            <a:off x="193350" y="1390557"/>
            <a:ext cx="5939493" cy="1135756"/>
          </a:xfrm>
          <a:prstGeom prst="rect">
            <a:avLst/>
          </a:prstGeom>
        </p:spPr>
      </p:pic>
      <p:sp>
        <p:nvSpPr>
          <p:cNvPr id="6" name="TextBox 5">
            <a:extLst>
              <a:ext uri="{FF2B5EF4-FFF2-40B4-BE49-F238E27FC236}">
                <a16:creationId xmlns:a16="http://schemas.microsoft.com/office/drawing/2014/main" id="{6D7C1320-2064-71CC-9714-90B1C2EE4952}"/>
              </a:ext>
            </a:extLst>
          </p:cNvPr>
          <p:cNvSpPr txBox="1"/>
          <p:nvPr/>
        </p:nvSpPr>
        <p:spPr>
          <a:xfrm>
            <a:off x="281004" y="856091"/>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Code</a:t>
            </a:r>
          </a:p>
        </p:txBody>
      </p:sp>
      <p:sp>
        <p:nvSpPr>
          <p:cNvPr id="7" name="TextBox 6">
            <a:extLst>
              <a:ext uri="{FF2B5EF4-FFF2-40B4-BE49-F238E27FC236}">
                <a16:creationId xmlns:a16="http://schemas.microsoft.com/office/drawing/2014/main" id="{B6DFC7EC-A6D6-797C-E6D1-D833CE3F7506}"/>
              </a:ext>
            </a:extLst>
          </p:cNvPr>
          <p:cNvSpPr txBox="1"/>
          <p:nvPr/>
        </p:nvSpPr>
        <p:spPr>
          <a:xfrm>
            <a:off x="278032" y="2828118"/>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Output</a:t>
            </a:r>
          </a:p>
        </p:txBody>
      </p:sp>
      <p:pic>
        <p:nvPicPr>
          <p:cNvPr id="9" name="Picture 8">
            <a:extLst>
              <a:ext uri="{FF2B5EF4-FFF2-40B4-BE49-F238E27FC236}">
                <a16:creationId xmlns:a16="http://schemas.microsoft.com/office/drawing/2014/main" id="{2F19221A-517D-E7DC-3D45-9958F47945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0194" y="3452440"/>
            <a:ext cx="6004820" cy="2239951"/>
          </a:xfrm>
          <a:prstGeom prst="rect">
            <a:avLst/>
          </a:prstGeom>
        </p:spPr>
      </p:pic>
      <p:sp>
        <p:nvSpPr>
          <p:cNvPr id="10" name="TextBox 9">
            <a:extLst>
              <a:ext uri="{FF2B5EF4-FFF2-40B4-BE49-F238E27FC236}">
                <a16:creationId xmlns:a16="http://schemas.microsoft.com/office/drawing/2014/main" id="{C0E0D262-43FE-8942-3514-E5CDCC05E237}"/>
              </a:ext>
            </a:extLst>
          </p:cNvPr>
          <p:cNvSpPr txBox="1"/>
          <p:nvPr/>
        </p:nvSpPr>
        <p:spPr>
          <a:xfrm>
            <a:off x="7277331" y="1443604"/>
            <a:ext cx="4510585" cy="830997"/>
          </a:xfrm>
          <a:prstGeom prst="rect">
            <a:avLst/>
          </a:prstGeom>
          <a:noFill/>
        </p:spPr>
        <p:txBody>
          <a:bodyPr wrap="square" rtlCol="0">
            <a:spAutoFit/>
          </a:bodyPr>
          <a:lstStyle/>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1A78C26-303C-203B-E328-4A459FFDEFF8}"/>
              </a:ext>
            </a:extLst>
          </p:cNvPr>
          <p:cNvSpPr txBox="1"/>
          <p:nvPr/>
        </p:nvSpPr>
        <p:spPr>
          <a:xfrm>
            <a:off x="6393076" y="952187"/>
            <a:ext cx="1768510"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Graph:</a:t>
            </a:r>
          </a:p>
        </p:txBody>
      </p:sp>
      <p:pic>
        <p:nvPicPr>
          <p:cNvPr id="8" name="Picture 7">
            <a:extLst>
              <a:ext uri="{FF2B5EF4-FFF2-40B4-BE49-F238E27FC236}">
                <a16:creationId xmlns:a16="http://schemas.microsoft.com/office/drawing/2014/main" id="{7A3C7E1E-F31A-C293-A3C5-094A7AA52F5F}"/>
              </a:ext>
            </a:extLst>
          </p:cNvPr>
          <p:cNvPicPr>
            <a:picLocks noChangeAspect="1"/>
          </p:cNvPicPr>
          <p:nvPr/>
        </p:nvPicPr>
        <p:blipFill rotWithShape="1">
          <a:blip r:embed="rId4"/>
          <a:srcRect t="1806" r="1944"/>
          <a:stretch/>
        </p:blipFill>
        <p:spPr>
          <a:xfrm>
            <a:off x="6235014" y="1437372"/>
            <a:ext cx="5865807" cy="4801134"/>
          </a:xfrm>
          <a:prstGeom prst="rect">
            <a:avLst/>
          </a:prstGeom>
        </p:spPr>
      </p:pic>
    </p:spTree>
    <p:extLst>
      <p:ext uri="{BB962C8B-B14F-4D97-AF65-F5344CB8AC3E}">
        <p14:creationId xmlns:p14="http://schemas.microsoft.com/office/powerpoint/2010/main" val="465575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498B0-F70D-983F-6A83-A93BCB516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33E46-0E2F-F6E3-37ED-B17A1B2441FC}"/>
              </a:ext>
            </a:extLst>
          </p:cNvPr>
          <p:cNvSpPr>
            <a:spLocks noGrp="1"/>
          </p:cNvSpPr>
          <p:nvPr>
            <p:ph type="title"/>
          </p:nvPr>
        </p:nvSpPr>
        <p:spPr>
          <a:xfrm>
            <a:off x="533400" y="262128"/>
            <a:ext cx="10158046" cy="1234440"/>
          </a:xfrm>
        </p:spPr>
        <p:txBody>
          <a:bodyPr>
            <a:normAutofit/>
          </a:bodyPr>
          <a:lstStyle/>
          <a:p>
            <a:r>
              <a:rPr lang="en-US" sz="3200" dirty="0">
                <a:latin typeface="Calibri"/>
                <a:cs typeface="Calibri"/>
              </a:rPr>
              <a:t>Lag of Attribute and Interpretation</a:t>
            </a:r>
          </a:p>
        </p:txBody>
      </p:sp>
      <p:sp>
        <p:nvSpPr>
          <p:cNvPr id="3" name="Content Placeholder 2">
            <a:extLst>
              <a:ext uri="{FF2B5EF4-FFF2-40B4-BE49-F238E27FC236}">
                <a16:creationId xmlns:a16="http://schemas.microsoft.com/office/drawing/2014/main" id="{21F75744-8E2C-7DD1-88AB-376FC997FABA}"/>
              </a:ext>
            </a:extLst>
          </p:cNvPr>
          <p:cNvSpPr>
            <a:spLocks noGrp="1"/>
          </p:cNvSpPr>
          <p:nvPr>
            <p:ph idx="1"/>
          </p:nvPr>
        </p:nvSpPr>
        <p:spPr>
          <a:xfrm>
            <a:off x="533400" y="1851007"/>
            <a:ext cx="10241280" cy="3959352"/>
          </a:xfrm>
        </p:spPr>
        <p:txBody>
          <a:bodyPr vert="horz" lIns="0" tIns="0" rIns="0" bIns="0" rtlCol="0" anchor="t">
            <a:normAutofit/>
          </a:bodyPr>
          <a:lstStyle/>
          <a:p>
            <a:r>
              <a:rPr lang="en-US" dirty="0">
                <a:solidFill>
                  <a:srgbClr val="000000"/>
                </a:solidFill>
                <a:latin typeface="Calibri"/>
                <a:cs typeface="Calibri"/>
              </a:rPr>
              <a:t>From the provided partial </a:t>
            </a:r>
            <a:r>
              <a:rPr lang="en-US" dirty="0" err="1">
                <a:solidFill>
                  <a:srgbClr val="000000"/>
                </a:solidFill>
                <a:latin typeface="Calibri"/>
                <a:cs typeface="Calibri"/>
              </a:rPr>
              <a:t>AutoCorrelation</a:t>
            </a:r>
            <a:r>
              <a:rPr lang="en-US" dirty="0">
                <a:solidFill>
                  <a:srgbClr val="000000"/>
                </a:solidFill>
                <a:latin typeface="Calibri"/>
                <a:cs typeface="Calibri"/>
              </a:rPr>
              <a:t> Function (ACF) table, we can see that the lag at which the attribute (Precipitation) reaches its maximum correlation with a lagged version of itself is at lag 1 (ACF = 1.0). This suggests a strong positive correlation between the precipitation at time t and time t-1.</a:t>
            </a:r>
          </a:p>
          <a:p>
            <a:r>
              <a:rPr lang="en-US" dirty="0">
                <a:solidFill>
                  <a:srgbClr val="000000"/>
                </a:solidFill>
                <a:latin typeface="Calibri"/>
                <a:cs typeface="Calibri"/>
              </a:rPr>
              <a:t>Additionally, we can see that there is still a relatively strong positive correlation at lag 2 (ACF = 0.8), which suggests that there may be some lingering effect of precipitation from two-time steps ago. However, the correlation becomes weaker as the lag increases, and by lag 10, the correlation is close to zero (ACF = 0.0).</a:t>
            </a:r>
          </a:p>
          <a:p>
            <a:r>
              <a:rPr lang="en-US" dirty="0">
                <a:solidFill>
                  <a:srgbClr val="000000"/>
                </a:solidFill>
                <a:latin typeface="Calibri"/>
                <a:cs typeface="Calibri"/>
              </a:rPr>
              <a:t>The lag of the attribute can be determined from the AR model coefficient or the autocorrelation at lag 1, both of which are 1.</a:t>
            </a:r>
          </a:p>
        </p:txBody>
      </p:sp>
    </p:spTree>
    <p:extLst>
      <p:ext uri="{BB962C8B-B14F-4D97-AF65-F5344CB8AC3E}">
        <p14:creationId xmlns:p14="http://schemas.microsoft.com/office/powerpoint/2010/main" val="2118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5328B-C2D2-9520-9F2F-CFC97B589D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CD7E9E-5E5C-901D-62AF-9E92551A35EF}"/>
              </a:ext>
            </a:extLst>
          </p:cNvPr>
          <p:cNvSpPr>
            <a:spLocks noGrp="1"/>
          </p:cNvSpPr>
          <p:nvPr>
            <p:ph type="ctrTitle"/>
          </p:nvPr>
        </p:nvSpPr>
        <p:spPr>
          <a:xfrm>
            <a:off x="1245346" y="144538"/>
            <a:ext cx="9144000" cy="699857"/>
          </a:xfrm>
        </p:spPr>
        <p:txBody>
          <a:bodyPr/>
          <a:lstStyle/>
          <a:p>
            <a:r>
              <a:rPr lang="en-US" sz="3600" dirty="0" err="1">
                <a:latin typeface="Calibri" panose="020F0502020204030204" pitchFamily="34" charset="0"/>
                <a:ea typeface="Calibri" panose="020F0502020204030204" pitchFamily="34" charset="0"/>
                <a:cs typeface="Calibri" panose="020F0502020204030204" pitchFamily="34" charset="0"/>
              </a:rPr>
              <a:t>AutoRegression</a:t>
            </a:r>
            <a:r>
              <a:rPr lang="en-US" sz="3600" dirty="0">
                <a:latin typeface="Calibri" panose="020F0502020204030204" pitchFamily="34" charset="0"/>
                <a:ea typeface="Calibri" panose="020F0502020204030204" pitchFamily="34" charset="0"/>
                <a:cs typeface="Calibri" panose="020F0502020204030204" pitchFamily="34" charset="0"/>
              </a:rPr>
              <a:t> equation</a:t>
            </a:r>
          </a:p>
        </p:txBody>
      </p:sp>
      <p:sp>
        <p:nvSpPr>
          <p:cNvPr id="6" name="TextBox 5">
            <a:extLst>
              <a:ext uri="{FF2B5EF4-FFF2-40B4-BE49-F238E27FC236}">
                <a16:creationId xmlns:a16="http://schemas.microsoft.com/office/drawing/2014/main" id="{E60DE835-3344-B248-3316-F4022D5F98E1}"/>
              </a:ext>
            </a:extLst>
          </p:cNvPr>
          <p:cNvSpPr txBox="1"/>
          <p:nvPr/>
        </p:nvSpPr>
        <p:spPr>
          <a:xfrm>
            <a:off x="309569" y="1075253"/>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R Code: </a:t>
            </a:r>
          </a:p>
        </p:txBody>
      </p:sp>
      <p:sp>
        <p:nvSpPr>
          <p:cNvPr id="5" name="TextBox 4">
            <a:extLst>
              <a:ext uri="{FF2B5EF4-FFF2-40B4-BE49-F238E27FC236}">
                <a16:creationId xmlns:a16="http://schemas.microsoft.com/office/drawing/2014/main" id="{77261A08-3DC4-8D78-1196-B1E78CA9B82A}"/>
              </a:ext>
            </a:extLst>
          </p:cNvPr>
          <p:cNvSpPr txBox="1"/>
          <p:nvPr/>
        </p:nvSpPr>
        <p:spPr>
          <a:xfrm>
            <a:off x="7433080" y="1444585"/>
            <a:ext cx="4805812" cy="408419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Interpretation</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Gautami" panose="020B0502040204020203" pitchFamily="34" charset="0"/>
              </a:rPr>
              <a:t>The autoregression equation is of the form:  </a:t>
            </a:r>
          </a:p>
          <a:p>
            <a:pPr>
              <a:lnSpc>
                <a:spcPct val="107000"/>
              </a:lnSpc>
              <a:spcAft>
                <a:spcPts val="800"/>
              </a:spcAft>
            </a:pPr>
            <a:r>
              <a:rPr lang="en-IN" sz="1800" dirty="0">
                <a:effectLst/>
                <a:latin typeface="Aptos" panose="020B0004020202020204" pitchFamily="34" charset="0"/>
                <a:ea typeface="Aptos" panose="020B0004020202020204" pitchFamily="34" charset="0"/>
                <a:cs typeface="Gautami" panose="020B0502040204020203" pitchFamily="34" charset="0"/>
              </a:rPr>
              <a:t>y </a:t>
            </a:r>
            <a:r>
              <a:rPr lang="en-IN" sz="1800" baseline="-25000" dirty="0">
                <a:effectLst/>
                <a:latin typeface="Aptos" panose="020B0004020202020204" pitchFamily="34" charset="0"/>
                <a:ea typeface="Aptos" panose="020B0004020202020204" pitchFamily="34" charset="0"/>
                <a:cs typeface="Gautami" panose="020B0502040204020203" pitchFamily="34" charset="0"/>
              </a:rPr>
              <a:t>t</a:t>
            </a:r>
            <a:r>
              <a:rPr lang="en-IN" sz="1800" dirty="0">
                <a:effectLst/>
                <a:latin typeface="Aptos" panose="020B0004020202020204" pitchFamily="34" charset="0"/>
                <a:ea typeface="Aptos" panose="020B0004020202020204" pitchFamily="34" charset="0"/>
                <a:cs typeface="Gautami" panose="020B0502040204020203" pitchFamily="34" charset="0"/>
              </a:rPr>
              <a:t> = a + b y </a:t>
            </a:r>
            <a:r>
              <a:rPr lang="en-IN" sz="1800" baseline="-25000" dirty="0">
                <a:effectLst/>
                <a:latin typeface="Aptos" panose="020B0004020202020204" pitchFamily="34" charset="0"/>
                <a:ea typeface="Aptos" panose="020B0004020202020204" pitchFamily="34" charset="0"/>
                <a:cs typeface="Gautami" panose="020B0502040204020203" pitchFamily="34" charset="0"/>
              </a:rPr>
              <a:t>t-k</a:t>
            </a:r>
            <a:r>
              <a:rPr lang="en-IN" sz="1800" dirty="0">
                <a:effectLst/>
                <a:latin typeface="Aptos" panose="020B0004020202020204" pitchFamily="34" charset="0"/>
                <a:ea typeface="Aptos" panose="020B0004020202020204" pitchFamily="34" charset="0"/>
                <a:cs typeface="Gautami" panose="020B0502040204020203" pitchFamily="34" charset="0"/>
              </a:rPr>
              <a:t> + c y </a:t>
            </a:r>
            <a:r>
              <a:rPr lang="en-IN" sz="1800" baseline="-25000" dirty="0">
                <a:effectLst/>
                <a:latin typeface="Aptos" panose="020B0004020202020204" pitchFamily="34" charset="0"/>
                <a:ea typeface="Aptos" panose="020B0004020202020204" pitchFamily="34" charset="0"/>
                <a:cs typeface="Gautami" panose="020B0502040204020203" pitchFamily="34" charset="0"/>
              </a:rPr>
              <a:t>t-k</a:t>
            </a:r>
            <a:r>
              <a:rPr lang="en-IN" sz="1800" dirty="0">
                <a:effectLst/>
                <a:latin typeface="Aptos" panose="020B0004020202020204" pitchFamily="34" charset="0"/>
                <a:ea typeface="Aptos" panose="020B0004020202020204" pitchFamily="34" charset="0"/>
                <a:cs typeface="Gautami" panose="020B0502040204020203" pitchFamily="34" charset="0"/>
              </a:rPr>
              <a:t>+ </a:t>
            </a:r>
            <a:r>
              <a:rPr lang="en-US" sz="1800" dirty="0">
                <a:effectLst/>
                <a:latin typeface="Aptos" panose="020B0004020202020204" pitchFamily="34" charset="0"/>
                <a:ea typeface="Aptos" panose="020B0004020202020204" pitchFamily="34" charset="0"/>
                <a:cs typeface="Gautami" panose="020B0502040204020203" pitchFamily="34" charset="0"/>
              </a:rPr>
              <a:t>∈</a:t>
            </a:r>
            <a:r>
              <a:rPr lang="en-IN" sz="1800" dirty="0">
                <a:effectLst/>
                <a:latin typeface="Aptos" panose="020B0004020202020204" pitchFamily="34" charset="0"/>
                <a:ea typeface="Aptos" panose="020B0004020202020204" pitchFamily="34" charset="0"/>
                <a:cs typeface="Gautami" panose="020B0502040204020203" pitchFamily="34" charset="0"/>
              </a:rPr>
              <a:t>, </a:t>
            </a:r>
            <a:r>
              <a:rPr lang="en-US" sz="1800" dirty="0">
                <a:effectLst/>
                <a:latin typeface="Aptos" panose="020B0004020202020204" pitchFamily="34" charset="0"/>
                <a:ea typeface="Aptos" panose="020B0004020202020204" pitchFamily="34" charset="0"/>
                <a:cs typeface="Gautami" panose="020B0502040204020203" pitchFamily="34" charset="0"/>
              </a:rPr>
              <a:t>Where a and b and c are constant unknown values and ∈ is an error.</a:t>
            </a:r>
          </a:p>
          <a:p>
            <a:pPr>
              <a:lnSpc>
                <a:spcPct val="107000"/>
              </a:lnSpc>
              <a:spcAft>
                <a:spcPts val="800"/>
              </a:spcAft>
            </a:pPr>
            <a:r>
              <a:rPr lang="en-US" sz="1800" dirty="0">
                <a:effectLst/>
                <a:latin typeface="Aptos" panose="020B0004020202020204" pitchFamily="34" charset="0"/>
                <a:ea typeface="Aptos" panose="020B0004020202020204" pitchFamily="34" charset="0"/>
                <a:cs typeface="Gautami" panose="020B0502040204020203" pitchFamily="34" charset="0"/>
              </a:rPr>
              <a:t> </a:t>
            </a:r>
            <a:br>
              <a:rPr lang="en-US" sz="2400" dirty="0">
                <a:effectLst/>
                <a:latin typeface="Calibri" panose="020F0502020204030204" pitchFamily="34" charset="0"/>
                <a:ea typeface="Calibri" panose="020F0502020204030204" pitchFamily="34" charset="0"/>
                <a:cs typeface="Calibri" panose="020F0502020204030204" pitchFamily="34" charset="0"/>
              </a:rPr>
            </a:br>
            <a:r>
              <a:rPr lang="en-IN" sz="1800" kern="100" dirty="0">
                <a:effectLst/>
                <a:latin typeface="Aptos" panose="020B0004020202020204" pitchFamily="34" charset="0"/>
                <a:ea typeface="Aptos" panose="020B0004020202020204" pitchFamily="34" charset="0"/>
                <a:cs typeface="Gautami" panose="020B0502040204020203" pitchFamily="34" charset="0"/>
              </a:rPr>
              <a:t>So, the autoregression equation for this case, considering only lag 1, would be:</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Gautami" panose="020B0502040204020203" pitchFamily="34" charset="0"/>
              </a:rPr>
              <a:t> </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Gautami" panose="020B0502040204020203" pitchFamily="34" charset="0"/>
              </a:rPr>
              <a:t>Precipitation </a:t>
            </a:r>
            <a:r>
              <a:rPr lang="en-IN" sz="1800" kern="100" baseline="-25000" dirty="0">
                <a:effectLst/>
                <a:latin typeface="Aptos" panose="020B0004020202020204" pitchFamily="34" charset="0"/>
                <a:ea typeface="Aptos" panose="020B0004020202020204" pitchFamily="34" charset="0"/>
                <a:cs typeface="Gautami" panose="020B0502040204020203" pitchFamily="34" charset="0"/>
              </a:rPr>
              <a:t>t</a:t>
            </a:r>
            <a:r>
              <a:rPr lang="en-IN" sz="1800" kern="100" dirty="0">
                <a:effectLst/>
                <a:latin typeface="Aptos" panose="020B0004020202020204" pitchFamily="34" charset="0"/>
                <a:ea typeface="Aptos" panose="020B0004020202020204" pitchFamily="34" charset="0"/>
                <a:cs typeface="Gautami" panose="020B0502040204020203" pitchFamily="34" charset="0"/>
              </a:rPr>
              <a:t> = a + 0.1475 Precipitation </a:t>
            </a:r>
            <a:r>
              <a:rPr lang="en-IN" sz="1800" kern="100" baseline="-25000" dirty="0">
                <a:effectLst/>
                <a:latin typeface="Aptos" panose="020B0004020202020204" pitchFamily="34" charset="0"/>
                <a:ea typeface="Aptos" panose="020B0004020202020204" pitchFamily="34" charset="0"/>
                <a:cs typeface="Gautami" panose="020B0502040204020203" pitchFamily="34" charset="0"/>
              </a:rPr>
              <a:t>t-1</a:t>
            </a:r>
            <a:r>
              <a:rPr lang="en-IN" sz="1800" dirty="0">
                <a:effectLst/>
                <a:latin typeface="Aptos" panose="020B0004020202020204" pitchFamily="34" charset="0"/>
                <a:ea typeface="Aptos" panose="020B0004020202020204" pitchFamily="34" charset="0"/>
                <a:cs typeface="Gautami" panose="020B0502040204020203" pitchFamily="34" charset="0"/>
              </a:rPr>
              <a:t>+ </a:t>
            </a:r>
            <a:r>
              <a:rPr lang="en-US" sz="1800" dirty="0">
                <a:effectLst/>
                <a:latin typeface="Cambria Math" panose="02040503050406030204" pitchFamily="18" charset="0"/>
                <a:ea typeface="Aptos" panose="020B0004020202020204" pitchFamily="34" charset="0"/>
                <a:cs typeface="Cambria Math" panose="02040503050406030204" pitchFamily="18" charset="0"/>
              </a:rPr>
              <a:t>∈</a:t>
            </a:r>
            <a:r>
              <a:rPr lang="en-US" sz="1800" baseline="-25000" dirty="0">
                <a:effectLst/>
                <a:latin typeface="Cambria Math" panose="02040503050406030204" pitchFamily="18" charset="0"/>
                <a:ea typeface="Aptos" panose="020B0004020202020204" pitchFamily="34" charset="0"/>
                <a:cs typeface="Cambria Math" panose="02040503050406030204" pitchFamily="18" charset="0"/>
              </a:rPr>
              <a:t>t</a:t>
            </a:r>
            <a:r>
              <a:rPr lang="en-IN" sz="1800" kern="100" dirty="0">
                <a:effectLst/>
                <a:latin typeface="Aptos" panose="020B0004020202020204" pitchFamily="34" charset="0"/>
                <a:ea typeface="Aptos" panose="020B0004020202020204" pitchFamily="34" charset="0"/>
                <a:cs typeface="Gautami" panose="020B0502040204020203" pitchFamily="34" charset="0"/>
              </a:rPr>
              <a:t> </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8A45E0F-A6DF-50C3-9186-B547AE4D3D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21347" y="1501685"/>
            <a:ext cx="6672790" cy="947944"/>
          </a:xfrm>
          <a:prstGeom prst="rect">
            <a:avLst/>
          </a:prstGeom>
        </p:spPr>
      </p:pic>
      <p:pic>
        <p:nvPicPr>
          <p:cNvPr id="9" name="Picture 8">
            <a:extLst>
              <a:ext uri="{FF2B5EF4-FFF2-40B4-BE49-F238E27FC236}">
                <a16:creationId xmlns:a16="http://schemas.microsoft.com/office/drawing/2014/main" id="{988FF388-7466-1310-1EF3-D600C525A8AF}"/>
              </a:ext>
            </a:extLst>
          </p:cNvPr>
          <p:cNvPicPr>
            <a:picLocks noChangeAspect="1"/>
          </p:cNvPicPr>
          <p:nvPr/>
        </p:nvPicPr>
        <p:blipFill>
          <a:blip r:embed="rId3"/>
          <a:stretch>
            <a:fillRect/>
          </a:stretch>
        </p:blipFill>
        <p:spPr>
          <a:xfrm>
            <a:off x="309569" y="3106919"/>
            <a:ext cx="7025728" cy="2667231"/>
          </a:xfrm>
          <a:prstGeom prst="rect">
            <a:avLst/>
          </a:prstGeom>
        </p:spPr>
      </p:pic>
      <p:sp>
        <p:nvSpPr>
          <p:cNvPr id="10" name="TextBox 9">
            <a:extLst>
              <a:ext uri="{FF2B5EF4-FFF2-40B4-BE49-F238E27FC236}">
                <a16:creationId xmlns:a16="http://schemas.microsoft.com/office/drawing/2014/main" id="{A0A9351E-2A63-C394-7BA6-9069B98347F4}"/>
              </a:ext>
            </a:extLst>
          </p:cNvPr>
          <p:cNvSpPr txBox="1"/>
          <p:nvPr/>
        </p:nvSpPr>
        <p:spPr>
          <a:xfrm>
            <a:off x="309569" y="2646690"/>
            <a:ext cx="1302596"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Output:</a:t>
            </a:r>
          </a:p>
        </p:txBody>
      </p:sp>
    </p:spTree>
    <p:extLst>
      <p:ext uri="{BB962C8B-B14F-4D97-AF65-F5344CB8AC3E}">
        <p14:creationId xmlns:p14="http://schemas.microsoft.com/office/powerpoint/2010/main" val="282552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5BE8-C582-1AE2-77A4-940B1C1752C7}"/>
              </a:ext>
            </a:extLst>
          </p:cNvPr>
          <p:cNvSpPr>
            <a:spLocks noGrp="1"/>
          </p:cNvSpPr>
          <p:nvPr>
            <p:ph type="title"/>
          </p:nvPr>
        </p:nvSpPr>
        <p:spPr>
          <a:xfrm>
            <a:off x="1371600" y="162839"/>
            <a:ext cx="10241280" cy="1052186"/>
          </a:xfrm>
        </p:spPr>
        <p:txBody>
          <a:bodyPr>
            <a:normAutofit fontScale="90000"/>
          </a:bodyPr>
          <a:lstStyle/>
          <a:p>
            <a:pPr algn="ctr"/>
            <a:r>
              <a:rPr lang="en-IN" dirty="0">
                <a:effectLst/>
                <a:latin typeface="Calibri" panose="020F0502020204030204" pitchFamily="34" charset="0"/>
                <a:cs typeface="Calibri" panose="020F0502020204030204" pitchFamily="34" charset="0"/>
              </a:rPr>
              <a:t>(S)</a:t>
            </a:r>
            <a:r>
              <a:rPr lang="en-IN" b="1" spc="300" dirty="0">
                <a:effectLst/>
                <a:latin typeface="Calibri" panose="020F0502020204030204" pitchFamily="34" charset="0"/>
                <a:cs typeface="Calibri" panose="020F0502020204030204" pitchFamily="34" charset="0"/>
              </a:rPr>
              <a:t>ARIMA</a:t>
            </a:r>
            <a:r>
              <a:rPr lang="en-IN" dirty="0">
                <a:effectLst/>
                <a:latin typeface="Calibri" panose="020F0502020204030204" pitchFamily="34" charset="0"/>
                <a:cs typeface="Calibri" panose="020F0502020204030204" pitchFamily="34" charset="0"/>
              </a:rPr>
              <a:t> MODEL </a:t>
            </a:r>
            <a:br>
              <a:rPr lang="en-IN" dirty="0">
                <a:effectLst/>
                <a:latin typeface="Helvetica Neue" panose="02000503000000020004" pitchFamily="2" charset="0"/>
              </a:rPr>
            </a:br>
            <a:endParaRPr lang="en-US" dirty="0"/>
          </a:p>
        </p:txBody>
      </p:sp>
      <p:sp>
        <p:nvSpPr>
          <p:cNvPr id="3" name="Content Placeholder 2">
            <a:extLst>
              <a:ext uri="{FF2B5EF4-FFF2-40B4-BE49-F238E27FC236}">
                <a16:creationId xmlns:a16="http://schemas.microsoft.com/office/drawing/2014/main" id="{373DA763-7822-1EBC-DC6E-39232FAD1259}"/>
              </a:ext>
            </a:extLst>
          </p:cNvPr>
          <p:cNvSpPr>
            <a:spLocks noGrp="1"/>
          </p:cNvSpPr>
          <p:nvPr>
            <p:ph idx="1"/>
          </p:nvPr>
        </p:nvSpPr>
        <p:spPr>
          <a:xfrm>
            <a:off x="975360" y="816540"/>
            <a:ext cx="10241280" cy="4969326"/>
          </a:xfrm>
        </p:spPr>
        <p:txBody>
          <a:bodyPr/>
          <a:lstStyle/>
          <a:p>
            <a:pPr marL="0" indent="0">
              <a:buNone/>
            </a:pPr>
            <a:r>
              <a:rPr lang="en-US" dirty="0"/>
              <a:t>R </a:t>
            </a:r>
            <a:r>
              <a:rPr lang="en-US" dirty="0">
                <a:latin typeface="Calibri" panose="020F0502020204030204" pitchFamily="34" charset="0"/>
                <a:cs typeface="Calibri" panose="020F0502020204030204" pitchFamily="34" charset="0"/>
              </a:rPr>
              <a:t>Code</a:t>
            </a:r>
            <a:r>
              <a:rPr lang="en-US" b="1" dirty="0">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A8F43E25-2535-925B-90EA-1DF41BCF50EF}"/>
              </a:ext>
            </a:extLst>
          </p:cNvPr>
          <p:cNvPicPr>
            <a:picLocks noChangeAspect="1"/>
          </p:cNvPicPr>
          <p:nvPr/>
        </p:nvPicPr>
        <p:blipFill rotWithShape="1">
          <a:blip r:embed="rId2">
            <a:extLst>
              <a:ext uri="{28A0092B-C50C-407E-A947-70E740481C1C}">
                <a14:useLocalDpi xmlns:a14="http://schemas.microsoft.com/office/drawing/2010/main" val="0"/>
              </a:ext>
            </a:extLst>
          </a:blip>
          <a:srcRect t="3582" b="7462"/>
          <a:stretch/>
        </p:blipFill>
        <p:spPr>
          <a:xfrm>
            <a:off x="1371600" y="1215025"/>
            <a:ext cx="8855128" cy="5131364"/>
          </a:xfrm>
          <a:prstGeom prst="rect">
            <a:avLst/>
          </a:prstGeom>
        </p:spPr>
      </p:pic>
    </p:spTree>
    <p:extLst>
      <p:ext uri="{BB962C8B-B14F-4D97-AF65-F5344CB8AC3E}">
        <p14:creationId xmlns:p14="http://schemas.microsoft.com/office/powerpoint/2010/main" val="242101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487FDDCF-C300-4618-BBC4-568DDFD9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7FABF-21D0-1E05-AB40-F924F91C2180}"/>
              </a:ext>
            </a:extLst>
          </p:cNvPr>
          <p:cNvSpPr>
            <a:spLocks noGrp="1"/>
          </p:cNvSpPr>
          <p:nvPr>
            <p:ph type="title"/>
          </p:nvPr>
        </p:nvSpPr>
        <p:spPr>
          <a:xfrm>
            <a:off x="1139688" y="4313583"/>
            <a:ext cx="9899374" cy="940904"/>
          </a:xfrm>
        </p:spPr>
        <p:txBody>
          <a:bodyPr vert="horz" lIns="0" tIns="0" rIns="0" bIns="0" rtlCol="0" anchor="b">
            <a:normAutofit/>
          </a:bodyPr>
          <a:lstStyle/>
          <a:p>
            <a:pPr algn="ctr">
              <a:lnSpc>
                <a:spcPct val="90000"/>
              </a:lnSpc>
            </a:pPr>
            <a:br>
              <a:rPr lang="en-US" sz="3200" spc="750" dirty="0"/>
            </a:br>
            <a:endParaRPr lang="en-US" sz="3200" spc="750" dirty="0"/>
          </a:p>
        </p:txBody>
      </p:sp>
      <p:sp>
        <p:nvSpPr>
          <p:cNvPr id="3" name="Content Placeholder 2">
            <a:extLst>
              <a:ext uri="{FF2B5EF4-FFF2-40B4-BE49-F238E27FC236}">
                <a16:creationId xmlns:a16="http://schemas.microsoft.com/office/drawing/2014/main" id="{3F3E0ABB-7F8C-469E-70DB-C4C6583F5999}"/>
              </a:ext>
            </a:extLst>
          </p:cNvPr>
          <p:cNvSpPr>
            <a:spLocks noGrp="1"/>
          </p:cNvSpPr>
          <p:nvPr>
            <p:ph idx="1"/>
          </p:nvPr>
        </p:nvSpPr>
        <p:spPr>
          <a:xfrm>
            <a:off x="1146313" y="596794"/>
            <a:ext cx="9899374" cy="609858"/>
          </a:xfrm>
        </p:spPr>
        <p:txBody>
          <a:bodyPr vert="horz" lIns="0" tIns="0" rIns="0" bIns="0" rtlCol="0" anchor="t">
            <a:normAutofit/>
          </a:bodyPr>
          <a:lstStyle/>
          <a:p>
            <a:pPr marL="0" indent="0">
              <a:lnSpc>
                <a:spcPct val="150000"/>
              </a:lnSpc>
              <a:buNone/>
            </a:pPr>
            <a:r>
              <a:rPr lang="en-US" b="1" cap="all" dirty="0">
                <a:latin typeface="Calibri" panose="020F0502020204030204" pitchFamily="34" charset="0"/>
                <a:cs typeface="Calibri" panose="020F0502020204030204" pitchFamily="34" charset="0"/>
              </a:rPr>
              <a:t>Output</a:t>
            </a:r>
            <a:r>
              <a:rPr lang="en-US" sz="1200" b="1" cap="all" spc="600" dirty="0"/>
              <a:t>:</a:t>
            </a:r>
          </a:p>
        </p:txBody>
      </p:sp>
      <p:pic>
        <p:nvPicPr>
          <p:cNvPr id="5" name="Picture 4" descr="A graph with blue lines&#10;&#10;Description automatically generated">
            <a:extLst>
              <a:ext uri="{FF2B5EF4-FFF2-40B4-BE49-F238E27FC236}">
                <a16:creationId xmlns:a16="http://schemas.microsoft.com/office/drawing/2014/main" id="{CB986D25-8E59-A86C-F607-CD1AD1ABB3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302" y="1803446"/>
            <a:ext cx="5288839" cy="3636076"/>
          </a:xfrm>
          <a:prstGeom prst="rect">
            <a:avLst/>
          </a:prstGeom>
        </p:spPr>
      </p:pic>
      <p:pic>
        <p:nvPicPr>
          <p:cNvPr id="7" name="Picture 6" descr="A graph of a normal q-q plot&#10;&#10;Description automatically generated">
            <a:extLst>
              <a:ext uri="{FF2B5EF4-FFF2-40B4-BE49-F238E27FC236}">
                <a16:creationId xmlns:a16="http://schemas.microsoft.com/office/drawing/2014/main" id="{DB159357-03E5-E68C-3D76-D8227958BB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9521" y="1803446"/>
            <a:ext cx="5187769" cy="3527683"/>
          </a:xfrm>
          <a:prstGeom prst="rect">
            <a:avLst/>
          </a:prstGeom>
        </p:spPr>
      </p:pic>
      <p:sp>
        <p:nvSpPr>
          <p:cNvPr id="40" name="Rectangle 39">
            <a:extLst>
              <a:ext uri="{FF2B5EF4-FFF2-40B4-BE49-F238E27FC236}">
                <a16:creationId xmlns:a16="http://schemas.microsoft.com/office/drawing/2014/main" id="{CB1FF4D1-D3A2-46A1-A1DB-84C4A92F6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A6CC515-2CA9-4522-924F-81F6F25FF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326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487FDDCF-C300-4618-BBC4-568DDFD9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7FABF-21D0-1E05-AB40-F924F91C2180}"/>
              </a:ext>
            </a:extLst>
          </p:cNvPr>
          <p:cNvSpPr>
            <a:spLocks noGrp="1"/>
          </p:cNvSpPr>
          <p:nvPr>
            <p:ph type="title"/>
          </p:nvPr>
        </p:nvSpPr>
        <p:spPr>
          <a:xfrm>
            <a:off x="1139688" y="4313583"/>
            <a:ext cx="9899374" cy="940904"/>
          </a:xfrm>
        </p:spPr>
        <p:txBody>
          <a:bodyPr vert="horz" lIns="0" tIns="0" rIns="0" bIns="0" rtlCol="0" anchor="b">
            <a:normAutofit/>
          </a:bodyPr>
          <a:lstStyle/>
          <a:p>
            <a:pPr algn="ctr">
              <a:lnSpc>
                <a:spcPct val="90000"/>
              </a:lnSpc>
            </a:pPr>
            <a:br>
              <a:rPr lang="en-US" sz="3200" spc="750" dirty="0"/>
            </a:br>
            <a:endParaRPr lang="en-US" sz="3200" spc="750" dirty="0"/>
          </a:p>
        </p:txBody>
      </p:sp>
      <p:sp>
        <p:nvSpPr>
          <p:cNvPr id="3" name="Content Placeholder 2">
            <a:extLst>
              <a:ext uri="{FF2B5EF4-FFF2-40B4-BE49-F238E27FC236}">
                <a16:creationId xmlns:a16="http://schemas.microsoft.com/office/drawing/2014/main" id="{3F3E0ABB-7F8C-469E-70DB-C4C6583F5999}"/>
              </a:ext>
            </a:extLst>
          </p:cNvPr>
          <p:cNvSpPr>
            <a:spLocks noGrp="1"/>
          </p:cNvSpPr>
          <p:nvPr>
            <p:ph idx="1"/>
          </p:nvPr>
        </p:nvSpPr>
        <p:spPr>
          <a:xfrm>
            <a:off x="528339" y="620218"/>
            <a:ext cx="9899374" cy="609858"/>
          </a:xfrm>
        </p:spPr>
        <p:txBody>
          <a:bodyPr vert="horz" lIns="0" tIns="0" rIns="0" bIns="0" rtlCol="0" anchor="t">
            <a:normAutofit/>
          </a:bodyPr>
          <a:lstStyle/>
          <a:p>
            <a:pPr marL="0" indent="0">
              <a:lnSpc>
                <a:spcPct val="150000"/>
              </a:lnSpc>
              <a:buNone/>
            </a:pPr>
            <a:r>
              <a:rPr lang="en-US" sz="1800" b="1" cap="all" spc="600" dirty="0"/>
              <a:t>seasonality in time series:</a:t>
            </a:r>
          </a:p>
        </p:txBody>
      </p:sp>
      <p:sp>
        <p:nvSpPr>
          <p:cNvPr id="40" name="Rectangle 39">
            <a:extLst>
              <a:ext uri="{FF2B5EF4-FFF2-40B4-BE49-F238E27FC236}">
                <a16:creationId xmlns:a16="http://schemas.microsoft.com/office/drawing/2014/main" id="{CB1FF4D1-D3A2-46A1-A1DB-84C4A92F6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A6CC515-2CA9-4522-924F-81F6F25FF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6D6178-EED6-2181-6386-FD4FC44328CE}"/>
              </a:ext>
            </a:extLst>
          </p:cNvPr>
          <p:cNvSpPr txBox="1"/>
          <p:nvPr/>
        </p:nvSpPr>
        <p:spPr>
          <a:xfrm>
            <a:off x="333881" y="1534987"/>
            <a:ext cx="6345535" cy="37880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solidFill>
                  <a:srgbClr val="374151"/>
                </a:solidFill>
                <a:effectLst/>
                <a:latin typeface="__Inter_aaf875"/>
              </a:rPr>
              <a:t>Based on the provided context, it appears that there is a seasonal pattern in the time series data for precipitation. </a:t>
            </a:r>
          </a:p>
          <a:p>
            <a:pPr marL="285750" indent="-285750">
              <a:lnSpc>
                <a:spcPct val="150000"/>
              </a:lnSpc>
              <a:buFont typeface="Arial" panose="020B0604020202020204" pitchFamily="34" charset="0"/>
              <a:buChar char="•"/>
            </a:pPr>
            <a:r>
              <a:rPr lang="en-US" b="0" i="0" dirty="0">
                <a:solidFill>
                  <a:srgbClr val="374151"/>
                </a:solidFill>
                <a:effectLst/>
                <a:latin typeface="__Inter_aaf875"/>
              </a:rPr>
              <a:t>Specifically, the given data shows a pattern of decreasing precipitation values in the first half of the year (Index 0.0 to Index 0.5), followed by increasing precipitation values in the second half of the year (Index 0.5 to Index 1.0). </a:t>
            </a:r>
          </a:p>
          <a:p>
            <a:pPr marL="285750" indent="-285750">
              <a:lnSpc>
                <a:spcPct val="150000"/>
              </a:lnSpc>
              <a:buFont typeface="Arial" panose="020B0604020202020204" pitchFamily="34" charset="0"/>
              <a:buChar char="•"/>
            </a:pPr>
            <a:r>
              <a:rPr lang="en-US" b="0" i="0" dirty="0">
                <a:solidFill>
                  <a:srgbClr val="374151"/>
                </a:solidFill>
                <a:effectLst/>
                <a:latin typeface="__Inter_aaf875"/>
              </a:rPr>
              <a:t>This pattern is consistent with a seasonal pattern with a period of 1 year (i.e., a seasonal pattern that repeats every 12 months).</a:t>
            </a:r>
            <a:endParaRPr lang="en-IN" dirty="0"/>
          </a:p>
        </p:txBody>
      </p:sp>
      <p:pic>
        <p:nvPicPr>
          <p:cNvPr id="6" name="Picture 5" descr="A graph with blue lines&#10;&#10;Description automatically generated">
            <a:extLst>
              <a:ext uri="{FF2B5EF4-FFF2-40B4-BE49-F238E27FC236}">
                <a16:creationId xmlns:a16="http://schemas.microsoft.com/office/drawing/2014/main" id="{828874E0-EA8F-0602-69EF-CF27A1BAA5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1288" y="1534987"/>
            <a:ext cx="5288839" cy="3636076"/>
          </a:xfrm>
          <a:prstGeom prst="rect">
            <a:avLst/>
          </a:prstGeom>
        </p:spPr>
      </p:pic>
    </p:spTree>
    <p:extLst>
      <p:ext uri="{BB962C8B-B14F-4D97-AF65-F5344CB8AC3E}">
        <p14:creationId xmlns:p14="http://schemas.microsoft.com/office/powerpoint/2010/main" val="218236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487FDDCF-C300-4618-BBC4-568DDFD9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7FABF-21D0-1E05-AB40-F924F91C2180}"/>
              </a:ext>
            </a:extLst>
          </p:cNvPr>
          <p:cNvSpPr>
            <a:spLocks noGrp="1"/>
          </p:cNvSpPr>
          <p:nvPr>
            <p:ph type="title"/>
          </p:nvPr>
        </p:nvSpPr>
        <p:spPr>
          <a:xfrm>
            <a:off x="1139688" y="4313583"/>
            <a:ext cx="9899374" cy="940904"/>
          </a:xfrm>
        </p:spPr>
        <p:txBody>
          <a:bodyPr vert="horz" lIns="0" tIns="0" rIns="0" bIns="0" rtlCol="0" anchor="b">
            <a:normAutofit/>
          </a:bodyPr>
          <a:lstStyle/>
          <a:p>
            <a:pPr algn="ctr">
              <a:lnSpc>
                <a:spcPct val="90000"/>
              </a:lnSpc>
            </a:pPr>
            <a:br>
              <a:rPr lang="en-US" sz="3200" spc="750" dirty="0"/>
            </a:br>
            <a:endParaRPr lang="en-US" sz="3200" spc="750" dirty="0"/>
          </a:p>
        </p:txBody>
      </p:sp>
      <p:sp>
        <p:nvSpPr>
          <p:cNvPr id="3" name="Content Placeholder 2">
            <a:extLst>
              <a:ext uri="{FF2B5EF4-FFF2-40B4-BE49-F238E27FC236}">
                <a16:creationId xmlns:a16="http://schemas.microsoft.com/office/drawing/2014/main" id="{3F3E0ABB-7F8C-469E-70DB-C4C6583F5999}"/>
              </a:ext>
            </a:extLst>
          </p:cNvPr>
          <p:cNvSpPr>
            <a:spLocks noGrp="1"/>
          </p:cNvSpPr>
          <p:nvPr>
            <p:ph idx="1"/>
          </p:nvPr>
        </p:nvSpPr>
        <p:spPr>
          <a:xfrm>
            <a:off x="528339" y="620218"/>
            <a:ext cx="9899374" cy="609858"/>
          </a:xfrm>
        </p:spPr>
        <p:txBody>
          <a:bodyPr vert="horz" lIns="0" tIns="0" rIns="0" bIns="0" rtlCol="0" anchor="t">
            <a:normAutofit/>
          </a:bodyPr>
          <a:lstStyle/>
          <a:p>
            <a:pPr marL="0" indent="0">
              <a:lnSpc>
                <a:spcPct val="150000"/>
              </a:lnSpc>
              <a:buNone/>
            </a:pPr>
            <a:r>
              <a:rPr lang="en-US" sz="1800" b="1" cap="all" spc="600" dirty="0"/>
              <a:t>DECOMPOSITION OF time series:</a:t>
            </a:r>
          </a:p>
        </p:txBody>
      </p:sp>
      <p:sp>
        <p:nvSpPr>
          <p:cNvPr id="40" name="Rectangle 39">
            <a:extLst>
              <a:ext uri="{FF2B5EF4-FFF2-40B4-BE49-F238E27FC236}">
                <a16:creationId xmlns:a16="http://schemas.microsoft.com/office/drawing/2014/main" id="{CB1FF4D1-D3A2-46A1-A1DB-84C4A92F6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A6CC515-2CA9-4522-924F-81F6F25FF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different types of time&#10;&#10;Description automatically generated with medium confidence">
            <a:extLst>
              <a:ext uri="{FF2B5EF4-FFF2-40B4-BE49-F238E27FC236}">
                <a16:creationId xmlns:a16="http://schemas.microsoft.com/office/drawing/2014/main" id="{C6C2E93C-E1E0-4B56-E3A6-A338A1CFE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730" y="1619629"/>
            <a:ext cx="5257348" cy="3129023"/>
          </a:xfrm>
          <a:prstGeom prst="rect">
            <a:avLst/>
          </a:prstGeom>
        </p:spPr>
      </p:pic>
      <p:sp>
        <p:nvSpPr>
          <p:cNvPr id="8" name="TextBox 7">
            <a:extLst>
              <a:ext uri="{FF2B5EF4-FFF2-40B4-BE49-F238E27FC236}">
                <a16:creationId xmlns:a16="http://schemas.microsoft.com/office/drawing/2014/main" id="{0DACFF51-463D-2F7B-4957-B64802898201}"/>
              </a:ext>
            </a:extLst>
          </p:cNvPr>
          <p:cNvSpPr txBox="1"/>
          <p:nvPr/>
        </p:nvSpPr>
        <p:spPr>
          <a:xfrm>
            <a:off x="274672" y="1426438"/>
            <a:ext cx="6217394" cy="4401205"/>
          </a:xfrm>
          <a:prstGeom prst="rect">
            <a:avLst/>
          </a:prstGeom>
          <a:noFill/>
        </p:spPr>
        <p:txBody>
          <a:bodyPr wrap="square" rtlCol="0">
            <a:spAutoFit/>
          </a:bodyPr>
          <a:lstStyle/>
          <a:p>
            <a:r>
              <a:rPr lang="en-US" sz="1400" b="1" dirty="0"/>
              <a:t>Observed Data:</a:t>
            </a:r>
          </a:p>
          <a:p>
            <a:r>
              <a:rPr lang="en-US" sz="1400" dirty="0"/>
              <a:t>The top graph represents the actual precipitation data observed over time.</a:t>
            </a:r>
          </a:p>
          <a:p>
            <a:r>
              <a:rPr lang="en-US" sz="1400" dirty="0"/>
              <a:t>It shows fluctuations and irregularities in the measured precipitation values.</a:t>
            </a:r>
          </a:p>
          <a:p>
            <a:r>
              <a:rPr lang="en-US" sz="1400" b="1" dirty="0"/>
              <a:t>Trend Component:</a:t>
            </a:r>
          </a:p>
          <a:p>
            <a:r>
              <a:rPr lang="en-US" sz="1400" dirty="0"/>
              <a:t>The second graph (just below the observed data) displays a smoother line.</a:t>
            </a:r>
          </a:p>
          <a:p>
            <a:r>
              <a:rPr lang="en-US" sz="1400" dirty="0"/>
              <a:t>This component captures the underlying trend in precipitation, highlighting long-term changes.</a:t>
            </a:r>
          </a:p>
          <a:p>
            <a:r>
              <a:rPr lang="en-US" sz="1400" dirty="0"/>
              <a:t>It removes short-term fluctuations to reveal overall patterns.</a:t>
            </a:r>
          </a:p>
          <a:p>
            <a:r>
              <a:rPr lang="en-US" sz="1400" b="1" dirty="0"/>
              <a:t>Seasonal Variation:</a:t>
            </a:r>
          </a:p>
          <a:p>
            <a:r>
              <a:rPr lang="en-US" sz="1400" dirty="0"/>
              <a:t>Unfortunately, the third graph (seasonal component) is entirely blacked out.</a:t>
            </a:r>
          </a:p>
          <a:p>
            <a:r>
              <a:rPr lang="en-US" sz="1400" dirty="0"/>
              <a:t>Seasonal variations occur at specific intervals (e.g., monthly or yearly).</a:t>
            </a:r>
          </a:p>
          <a:p>
            <a:r>
              <a:rPr lang="en-US" sz="1400" dirty="0"/>
              <a:t>These regular patterns repeat over time.</a:t>
            </a:r>
          </a:p>
          <a:p>
            <a:r>
              <a:rPr lang="en-US" sz="1400" b="1" dirty="0"/>
              <a:t>Random Fluctuations (Noise):</a:t>
            </a:r>
          </a:p>
          <a:p>
            <a:r>
              <a:rPr lang="en-US" sz="1400" dirty="0"/>
              <a:t>The fourth graph (bottom) shows irregular spikes.</a:t>
            </a:r>
          </a:p>
          <a:p>
            <a:r>
              <a:rPr lang="en-US" sz="1400" dirty="0"/>
              <a:t>These represent random noise or short-term variations that remain after removing the trend and seasonal components.</a:t>
            </a:r>
          </a:p>
          <a:p>
            <a:r>
              <a:rPr lang="en-US" sz="1400" dirty="0"/>
              <a:t>Noise can result from measurement errors, external factors, or other unpredictable influences.</a:t>
            </a:r>
          </a:p>
        </p:txBody>
      </p:sp>
    </p:spTree>
    <p:extLst>
      <p:ext uri="{BB962C8B-B14F-4D97-AF65-F5344CB8AC3E}">
        <p14:creationId xmlns:p14="http://schemas.microsoft.com/office/powerpoint/2010/main" val="2965822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487FDDCF-C300-4618-BBC4-568DDFD9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7FABF-21D0-1E05-AB40-F924F91C2180}"/>
              </a:ext>
            </a:extLst>
          </p:cNvPr>
          <p:cNvSpPr>
            <a:spLocks noGrp="1"/>
          </p:cNvSpPr>
          <p:nvPr>
            <p:ph type="title"/>
          </p:nvPr>
        </p:nvSpPr>
        <p:spPr>
          <a:xfrm>
            <a:off x="1139688" y="4313583"/>
            <a:ext cx="9899374" cy="940904"/>
          </a:xfrm>
        </p:spPr>
        <p:txBody>
          <a:bodyPr vert="horz" lIns="0" tIns="0" rIns="0" bIns="0" rtlCol="0" anchor="b">
            <a:normAutofit/>
          </a:bodyPr>
          <a:lstStyle/>
          <a:p>
            <a:pPr algn="ctr">
              <a:lnSpc>
                <a:spcPct val="90000"/>
              </a:lnSpc>
            </a:pPr>
            <a:br>
              <a:rPr lang="en-US" sz="3200" spc="750" dirty="0"/>
            </a:br>
            <a:endParaRPr lang="en-US" sz="3200" spc="750" dirty="0"/>
          </a:p>
        </p:txBody>
      </p:sp>
      <p:sp>
        <p:nvSpPr>
          <p:cNvPr id="3" name="Content Placeholder 2">
            <a:extLst>
              <a:ext uri="{FF2B5EF4-FFF2-40B4-BE49-F238E27FC236}">
                <a16:creationId xmlns:a16="http://schemas.microsoft.com/office/drawing/2014/main" id="{3F3E0ABB-7F8C-469E-70DB-C4C6583F5999}"/>
              </a:ext>
            </a:extLst>
          </p:cNvPr>
          <p:cNvSpPr>
            <a:spLocks noGrp="1"/>
          </p:cNvSpPr>
          <p:nvPr>
            <p:ph idx="1"/>
          </p:nvPr>
        </p:nvSpPr>
        <p:spPr>
          <a:xfrm>
            <a:off x="688312" y="703182"/>
            <a:ext cx="9899374" cy="609858"/>
          </a:xfrm>
        </p:spPr>
        <p:txBody>
          <a:bodyPr vert="horz" lIns="0" tIns="0" rIns="0" bIns="0" rtlCol="0" anchor="t">
            <a:normAutofit/>
          </a:bodyPr>
          <a:lstStyle/>
          <a:p>
            <a:pPr marL="0" indent="0">
              <a:lnSpc>
                <a:spcPct val="150000"/>
              </a:lnSpc>
              <a:buNone/>
            </a:pPr>
            <a:r>
              <a:rPr lang="en-US" sz="1800" b="1" cap="all" spc="600" dirty="0"/>
              <a:t>Interpretation of Q-Q Plot:</a:t>
            </a:r>
          </a:p>
        </p:txBody>
      </p:sp>
      <p:sp>
        <p:nvSpPr>
          <p:cNvPr id="40" name="Rectangle 39">
            <a:extLst>
              <a:ext uri="{FF2B5EF4-FFF2-40B4-BE49-F238E27FC236}">
                <a16:creationId xmlns:a16="http://schemas.microsoft.com/office/drawing/2014/main" id="{CB1FF4D1-D3A2-46A1-A1DB-84C4A92F6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A6CC515-2CA9-4522-924F-81F6F25FF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6D6178-EED6-2181-6386-FD4FC44328CE}"/>
              </a:ext>
            </a:extLst>
          </p:cNvPr>
          <p:cNvSpPr txBox="1"/>
          <p:nvPr/>
        </p:nvSpPr>
        <p:spPr>
          <a:xfrm>
            <a:off x="688312" y="1657978"/>
            <a:ext cx="5657222" cy="37880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374151"/>
                </a:solidFill>
                <a:latin typeface="__Inter_aaf875"/>
              </a:rPr>
              <a:t>T</a:t>
            </a:r>
            <a:r>
              <a:rPr lang="en-US" b="0" i="0" dirty="0">
                <a:solidFill>
                  <a:srgbClr val="374151"/>
                </a:solidFill>
                <a:effectLst/>
                <a:latin typeface="__Inter_aaf875"/>
              </a:rPr>
              <a:t>he Q-Q plot shows that the sample quantiles tend to fall below the diagonal line, especially for the lower and upper quantiles. </a:t>
            </a:r>
          </a:p>
          <a:p>
            <a:pPr marL="285750" indent="-285750">
              <a:lnSpc>
                <a:spcPct val="150000"/>
              </a:lnSpc>
              <a:buFont typeface="Arial" panose="020B0604020202020204" pitchFamily="34" charset="0"/>
              <a:buChar char="•"/>
            </a:pPr>
            <a:r>
              <a:rPr lang="en-US" b="0" i="0" dirty="0">
                <a:solidFill>
                  <a:srgbClr val="374151"/>
                </a:solidFill>
                <a:effectLst/>
                <a:latin typeface="__Inter_aaf875"/>
              </a:rPr>
              <a:t>This suggests that the data may have a heavier tail than a normal distribution.</a:t>
            </a:r>
          </a:p>
          <a:p>
            <a:pPr marL="285750" indent="-285750">
              <a:lnSpc>
                <a:spcPct val="150000"/>
              </a:lnSpc>
              <a:buFont typeface="Arial" panose="020B0604020202020204" pitchFamily="34" charset="0"/>
              <a:buChar char="•"/>
            </a:pPr>
            <a:r>
              <a:rPr lang="en-US" dirty="0">
                <a:solidFill>
                  <a:srgbClr val="374151"/>
                </a:solidFill>
                <a:latin typeface="__Inter_aaf875"/>
              </a:rPr>
              <a:t>T</a:t>
            </a:r>
            <a:r>
              <a:rPr lang="en-US" b="0" i="0" dirty="0">
                <a:solidFill>
                  <a:srgbClr val="374151"/>
                </a:solidFill>
                <a:effectLst/>
                <a:latin typeface="__Inter_aaf875"/>
              </a:rPr>
              <a:t>he data may have more extreme values than what would be expected in a normal distribution. This could be due to the presence of outliers or a skewed distribution.</a:t>
            </a:r>
            <a:endParaRPr lang="en-IN" dirty="0"/>
          </a:p>
        </p:txBody>
      </p:sp>
      <p:pic>
        <p:nvPicPr>
          <p:cNvPr id="5" name="Picture 4" descr="A graph of a normal q-q plot&#10;&#10;Description automatically generated">
            <a:extLst>
              <a:ext uri="{FF2B5EF4-FFF2-40B4-BE49-F238E27FC236}">
                <a16:creationId xmlns:a16="http://schemas.microsoft.com/office/drawing/2014/main" id="{F0B1DD11-36A5-F032-B1F5-CA134226EB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9521" y="1803446"/>
            <a:ext cx="5187769" cy="3527683"/>
          </a:xfrm>
          <a:prstGeom prst="rect">
            <a:avLst/>
          </a:prstGeom>
        </p:spPr>
      </p:pic>
    </p:spTree>
    <p:extLst>
      <p:ext uri="{BB962C8B-B14F-4D97-AF65-F5344CB8AC3E}">
        <p14:creationId xmlns:p14="http://schemas.microsoft.com/office/powerpoint/2010/main" val="1513584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code with numbers and letters&#10;&#10;Description automatically generated">
            <a:extLst>
              <a:ext uri="{FF2B5EF4-FFF2-40B4-BE49-F238E27FC236}">
                <a16:creationId xmlns:a16="http://schemas.microsoft.com/office/drawing/2014/main" id="{0418AD66-B4AD-BDB1-0A4A-C38DBDDA0C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811"/>
          <a:stretch/>
        </p:blipFill>
        <p:spPr>
          <a:xfrm>
            <a:off x="6985794" y="2225403"/>
            <a:ext cx="5033486" cy="1969870"/>
          </a:xfrm>
        </p:spPr>
      </p:pic>
      <p:pic>
        <p:nvPicPr>
          <p:cNvPr id="7" name="Picture 6" descr="A graph with numbers and lines&#10;&#10;Description automatically generated">
            <a:extLst>
              <a:ext uri="{FF2B5EF4-FFF2-40B4-BE49-F238E27FC236}">
                <a16:creationId xmlns:a16="http://schemas.microsoft.com/office/drawing/2014/main" id="{20F9864D-3A8F-276C-64D7-5AC189C12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088085"/>
            <a:ext cx="6126521" cy="4180649"/>
          </a:xfrm>
          <a:prstGeom prst="rect">
            <a:avLst/>
          </a:prstGeom>
        </p:spPr>
      </p:pic>
      <p:sp>
        <p:nvSpPr>
          <p:cNvPr id="8" name="TextBox 7">
            <a:extLst>
              <a:ext uri="{FF2B5EF4-FFF2-40B4-BE49-F238E27FC236}">
                <a16:creationId xmlns:a16="http://schemas.microsoft.com/office/drawing/2014/main" id="{94BFB466-4F44-D171-DD8F-EBC14D57B28A}"/>
              </a:ext>
            </a:extLst>
          </p:cNvPr>
          <p:cNvSpPr txBox="1"/>
          <p:nvPr/>
        </p:nvSpPr>
        <p:spPr>
          <a:xfrm>
            <a:off x="6985794" y="1719298"/>
            <a:ext cx="277268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Lag value based on p-value:</a:t>
            </a:r>
          </a:p>
        </p:txBody>
      </p:sp>
      <p:sp>
        <p:nvSpPr>
          <p:cNvPr id="2" name="TextBox 1">
            <a:extLst>
              <a:ext uri="{FF2B5EF4-FFF2-40B4-BE49-F238E27FC236}">
                <a16:creationId xmlns:a16="http://schemas.microsoft.com/office/drawing/2014/main" id="{0ABD60F8-E7C4-9ACA-3086-EEBAC478CAEB}"/>
              </a:ext>
            </a:extLst>
          </p:cNvPr>
          <p:cNvSpPr txBox="1"/>
          <p:nvPr/>
        </p:nvSpPr>
        <p:spPr>
          <a:xfrm>
            <a:off x="599440" y="445208"/>
            <a:ext cx="7701280" cy="369332"/>
          </a:xfrm>
          <a:prstGeom prst="rect">
            <a:avLst/>
          </a:prstGeom>
          <a:noFill/>
        </p:spPr>
        <p:txBody>
          <a:bodyPr wrap="square" rtlCol="0">
            <a:spAutoFit/>
          </a:bodyPr>
          <a:lstStyle/>
          <a:p>
            <a:r>
              <a:rPr lang="en-IN" b="1" dirty="0"/>
              <a:t>Lag Value Based on P-Value:</a:t>
            </a:r>
          </a:p>
        </p:txBody>
      </p:sp>
      <p:sp>
        <p:nvSpPr>
          <p:cNvPr id="4" name="TextBox 3">
            <a:extLst>
              <a:ext uri="{FF2B5EF4-FFF2-40B4-BE49-F238E27FC236}">
                <a16:creationId xmlns:a16="http://schemas.microsoft.com/office/drawing/2014/main" id="{56B636EF-4495-1534-75BE-FFB71B88E561}"/>
              </a:ext>
            </a:extLst>
          </p:cNvPr>
          <p:cNvSpPr txBox="1"/>
          <p:nvPr/>
        </p:nvSpPr>
        <p:spPr>
          <a:xfrm>
            <a:off x="746760" y="5542280"/>
            <a:ext cx="11191240" cy="984885"/>
          </a:xfrm>
          <a:prstGeom prst="rect">
            <a:avLst/>
          </a:prstGeom>
          <a:noFill/>
        </p:spPr>
        <p:txBody>
          <a:bodyPr wrap="square" rtlCol="0">
            <a:spAutoFit/>
          </a:bodyPr>
          <a:lstStyle/>
          <a:p>
            <a:r>
              <a:rPr lang="en-US" sz="2000" dirty="0">
                <a:solidFill>
                  <a:srgbClr val="0D0D0D"/>
                </a:solidFill>
                <a:highlight>
                  <a:srgbClr val="FFFFFF"/>
                </a:highlight>
                <a:latin typeface="Söhne"/>
              </a:rPr>
              <a:t>The lowest p-value is observed for the Lag value 8. So, based on that the Lag value will be 8 according to the p-values calculated using the </a:t>
            </a:r>
            <a:r>
              <a:rPr lang="en-US" sz="2000" dirty="0" err="1">
                <a:solidFill>
                  <a:srgbClr val="0D0D0D"/>
                </a:solidFill>
                <a:highlight>
                  <a:srgbClr val="FFFFFF"/>
                </a:highlight>
                <a:latin typeface="Söhne"/>
              </a:rPr>
              <a:t>Ljung</a:t>
            </a:r>
            <a:r>
              <a:rPr lang="en-US" sz="2000" dirty="0">
                <a:solidFill>
                  <a:srgbClr val="0D0D0D"/>
                </a:solidFill>
                <a:highlight>
                  <a:srgbClr val="FFFFFF"/>
                </a:highlight>
                <a:latin typeface="Söhne"/>
              </a:rPr>
              <a:t>-Box test.</a:t>
            </a:r>
            <a:endParaRPr lang="en-IN" sz="2000" dirty="0">
              <a:solidFill>
                <a:srgbClr val="0D0D0D"/>
              </a:solidFill>
              <a:highlight>
                <a:srgbClr val="FFFFFF"/>
              </a:highlight>
              <a:latin typeface="Söhne"/>
            </a:endParaRPr>
          </a:p>
          <a:p>
            <a:endParaRPr lang="en-IN" dirty="0"/>
          </a:p>
        </p:txBody>
      </p:sp>
    </p:spTree>
    <p:extLst>
      <p:ext uri="{BB962C8B-B14F-4D97-AF65-F5344CB8AC3E}">
        <p14:creationId xmlns:p14="http://schemas.microsoft.com/office/powerpoint/2010/main" val="212475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7BCC-055B-C7D5-7411-18303C642104}"/>
              </a:ext>
            </a:extLst>
          </p:cNvPr>
          <p:cNvSpPr>
            <a:spLocks noGrp="1"/>
          </p:cNvSpPr>
          <p:nvPr>
            <p:ph type="title"/>
          </p:nvPr>
        </p:nvSpPr>
        <p:spPr>
          <a:xfrm>
            <a:off x="968829" y="305671"/>
            <a:ext cx="10241280" cy="1234440"/>
          </a:xfrm>
        </p:spPr>
        <p:txBody>
          <a:bodyPr/>
          <a:lstStyle/>
          <a:p>
            <a:r>
              <a:rPr lang="en-US">
                <a:latin typeface="Calibri"/>
                <a:cs typeface="Calibri"/>
              </a:rPr>
              <a:t>Table of Contents</a:t>
            </a:r>
          </a:p>
        </p:txBody>
      </p:sp>
      <p:sp>
        <p:nvSpPr>
          <p:cNvPr id="3" name="Content Placeholder 2">
            <a:extLst>
              <a:ext uri="{FF2B5EF4-FFF2-40B4-BE49-F238E27FC236}">
                <a16:creationId xmlns:a16="http://schemas.microsoft.com/office/drawing/2014/main" id="{4C3AC0C4-41FC-FA2B-AAA2-492A00BC0F29}"/>
              </a:ext>
            </a:extLst>
          </p:cNvPr>
          <p:cNvSpPr>
            <a:spLocks noGrp="1"/>
          </p:cNvSpPr>
          <p:nvPr>
            <p:ph idx="1"/>
          </p:nvPr>
        </p:nvSpPr>
        <p:spPr>
          <a:xfrm>
            <a:off x="968829" y="1867336"/>
            <a:ext cx="4013074" cy="4449209"/>
          </a:xfrm>
        </p:spPr>
        <p:txBody>
          <a:bodyPr vert="horz" lIns="0" tIns="0" rIns="0" bIns="0" rtlCol="0" anchor="t">
            <a:normAutofit/>
          </a:bodyPr>
          <a:lstStyle/>
          <a:p>
            <a:r>
              <a:rPr lang="en-US" dirty="0">
                <a:latin typeface="Calibri"/>
                <a:cs typeface="Calibri"/>
              </a:rPr>
              <a:t>Data Description</a:t>
            </a:r>
          </a:p>
          <a:p>
            <a:r>
              <a:rPr lang="en-US" dirty="0">
                <a:latin typeface="Calibri"/>
                <a:cs typeface="Calibri"/>
              </a:rPr>
              <a:t>Data Attributes</a:t>
            </a:r>
          </a:p>
          <a:p>
            <a:r>
              <a:rPr lang="en-US" dirty="0">
                <a:latin typeface="Calibri"/>
                <a:cs typeface="Calibri"/>
              </a:rPr>
              <a:t>Correlation</a:t>
            </a:r>
          </a:p>
          <a:p>
            <a:r>
              <a:rPr lang="en-US" dirty="0">
                <a:latin typeface="Calibri"/>
                <a:cs typeface="Calibri"/>
              </a:rPr>
              <a:t>Q-Q Plot</a:t>
            </a:r>
          </a:p>
          <a:p>
            <a:r>
              <a:rPr lang="en-US" dirty="0">
                <a:latin typeface="Calibri"/>
                <a:cs typeface="Calibri"/>
              </a:rPr>
              <a:t>Decomposition Graph</a:t>
            </a:r>
          </a:p>
          <a:p>
            <a:r>
              <a:rPr lang="en-US" dirty="0">
                <a:latin typeface="Calibri"/>
                <a:cs typeface="Calibri"/>
              </a:rPr>
              <a:t>Regression Model</a:t>
            </a:r>
          </a:p>
          <a:p>
            <a:r>
              <a:rPr lang="en-US" dirty="0">
                <a:latin typeface="Calibri"/>
                <a:cs typeface="Calibri"/>
              </a:rPr>
              <a:t>Lag-</a:t>
            </a:r>
            <a:r>
              <a:rPr lang="en-US" dirty="0" err="1">
                <a:latin typeface="Calibri"/>
                <a:cs typeface="Calibri"/>
              </a:rPr>
              <a:t>Acf</a:t>
            </a:r>
            <a:r>
              <a:rPr lang="en-US" dirty="0">
                <a:latin typeface="Calibri"/>
                <a:cs typeface="Calibri"/>
              </a:rPr>
              <a:t> Graph</a:t>
            </a:r>
          </a:p>
          <a:p>
            <a:r>
              <a:rPr lang="en-US" dirty="0">
                <a:latin typeface="Calibri"/>
                <a:cs typeface="Calibri"/>
              </a:rPr>
              <a:t>Lag of Attribute and Interpretation</a:t>
            </a:r>
          </a:p>
          <a:p>
            <a:r>
              <a:rPr lang="en-US" dirty="0" err="1">
                <a:latin typeface="Calibri"/>
                <a:cs typeface="Calibri"/>
              </a:rPr>
              <a:t>AutoRegression</a:t>
            </a:r>
            <a:r>
              <a:rPr lang="en-US" dirty="0">
                <a:latin typeface="Calibri"/>
                <a:cs typeface="Calibri"/>
              </a:rPr>
              <a:t> Equation</a:t>
            </a:r>
          </a:p>
          <a:p>
            <a:pPr marL="0" indent="0">
              <a:buNone/>
            </a:pPr>
            <a:endParaRPr lang="en-US" dirty="0">
              <a:latin typeface="Calibri"/>
              <a:cs typeface="Calibri"/>
            </a:endParaRPr>
          </a:p>
        </p:txBody>
      </p:sp>
      <p:sp>
        <p:nvSpPr>
          <p:cNvPr id="4" name="Content Placeholder 2">
            <a:extLst>
              <a:ext uri="{FF2B5EF4-FFF2-40B4-BE49-F238E27FC236}">
                <a16:creationId xmlns:a16="http://schemas.microsoft.com/office/drawing/2014/main" id="{8DF08C97-1A47-AFBC-8892-FCD414D7AA80}"/>
              </a:ext>
            </a:extLst>
          </p:cNvPr>
          <p:cNvSpPr txBox="1">
            <a:spLocks/>
          </p:cNvSpPr>
          <p:nvPr/>
        </p:nvSpPr>
        <p:spPr>
          <a:xfrm>
            <a:off x="5703739" y="1867335"/>
            <a:ext cx="4013074" cy="4449209"/>
          </a:xfrm>
          <a:prstGeom prst="rect">
            <a:avLst/>
          </a:prstGeom>
        </p:spPr>
        <p:txBody>
          <a:bodyPr vert="horz" lIns="0" tIns="0" rIns="0" bIns="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a:cs typeface="Calibri"/>
              </a:rPr>
              <a:t>(S)ARIMA Model</a:t>
            </a:r>
          </a:p>
          <a:p>
            <a:r>
              <a:rPr lang="en-US" dirty="0">
                <a:latin typeface="Calibri"/>
                <a:cs typeface="Calibri"/>
              </a:rPr>
              <a:t>SMA &amp; ES Model</a:t>
            </a:r>
          </a:p>
          <a:p>
            <a:r>
              <a:rPr lang="en-US" dirty="0">
                <a:latin typeface="Calibri"/>
                <a:cs typeface="Calibri"/>
              </a:rPr>
              <a:t>GARCH</a:t>
            </a:r>
          </a:p>
          <a:p>
            <a:r>
              <a:rPr lang="en-US" dirty="0">
                <a:latin typeface="Calibri"/>
                <a:cs typeface="Calibri"/>
              </a:rPr>
              <a:t>Logit and Probit</a:t>
            </a:r>
          </a:p>
          <a:p>
            <a:endParaRPr lang="en-US" dirty="0">
              <a:latin typeface="Calibri"/>
              <a:cs typeface="Calibri"/>
            </a:endParaRPr>
          </a:p>
        </p:txBody>
      </p:sp>
    </p:spTree>
    <p:extLst>
      <p:ext uri="{BB962C8B-B14F-4D97-AF65-F5344CB8AC3E}">
        <p14:creationId xmlns:p14="http://schemas.microsoft.com/office/powerpoint/2010/main" val="180414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740800-573B-9C04-D681-8167BA1D73A0}"/>
              </a:ext>
            </a:extLst>
          </p:cNvPr>
          <p:cNvSpPr txBox="1"/>
          <p:nvPr/>
        </p:nvSpPr>
        <p:spPr>
          <a:xfrm>
            <a:off x="504967" y="504967"/>
            <a:ext cx="11580126" cy="1477328"/>
          </a:xfrm>
          <a:prstGeom prst="rect">
            <a:avLst/>
          </a:prstGeom>
          <a:noFill/>
        </p:spPr>
        <p:txBody>
          <a:bodyPr wrap="square" rtlCol="0">
            <a:spAutoFit/>
          </a:bodyPr>
          <a:lstStyle/>
          <a:p>
            <a:pPr algn="ctr"/>
            <a:r>
              <a:rPr lang="en-US" b="1" dirty="0"/>
              <a:t>SMA and ES</a:t>
            </a:r>
          </a:p>
          <a:p>
            <a:endParaRPr lang="en-US" b="1" dirty="0"/>
          </a:p>
          <a:p>
            <a:r>
              <a:rPr lang="en-US" b="1" dirty="0"/>
              <a:t>R code</a:t>
            </a:r>
          </a:p>
          <a:p>
            <a:endParaRPr lang="en-US" b="1" dirty="0"/>
          </a:p>
          <a:p>
            <a:endParaRPr lang="en-US" b="1" dirty="0"/>
          </a:p>
        </p:txBody>
      </p:sp>
      <p:pic>
        <p:nvPicPr>
          <p:cNvPr id="4" name="Picture 3" descr="A computer screen with many green and white text&#10;&#10;Description automatically generated">
            <a:extLst>
              <a:ext uri="{FF2B5EF4-FFF2-40B4-BE49-F238E27FC236}">
                <a16:creationId xmlns:a16="http://schemas.microsoft.com/office/drawing/2014/main" id="{4F80E751-8B30-C924-DBD6-97B159795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88" y="1534542"/>
            <a:ext cx="10193572" cy="4818491"/>
          </a:xfrm>
          <a:prstGeom prst="rect">
            <a:avLst/>
          </a:prstGeom>
        </p:spPr>
      </p:pic>
    </p:spTree>
    <p:extLst>
      <p:ext uri="{BB962C8B-B14F-4D97-AF65-F5344CB8AC3E}">
        <p14:creationId xmlns:p14="http://schemas.microsoft.com/office/powerpoint/2010/main" val="3452869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1D5E8-5ACD-CFBC-452F-F5B591AAD7E5}"/>
              </a:ext>
            </a:extLst>
          </p:cNvPr>
          <p:cNvSpPr txBox="1"/>
          <p:nvPr/>
        </p:nvSpPr>
        <p:spPr>
          <a:xfrm>
            <a:off x="978010" y="453224"/>
            <a:ext cx="10797872" cy="923330"/>
          </a:xfrm>
          <a:prstGeom prst="rect">
            <a:avLst/>
          </a:prstGeom>
          <a:noFill/>
        </p:spPr>
        <p:txBody>
          <a:bodyPr wrap="square" rtlCol="0">
            <a:spAutoFit/>
          </a:bodyPr>
          <a:lstStyle/>
          <a:p>
            <a:r>
              <a:rPr lang="en-US" b="1" dirty="0"/>
              <a:t>Output</a:t>
            </a:r>
          </a:p>
          <a:p>
            <a:endParaRPr lang="en-US" b="1" dirty="0"/>
          </a:p>
          <a:p>
            <a:endParaRPr lang="en-US" b="1" dirty="0"/>
          </a:p>
        </p:txBody>
      </p:sp>
      <p:pic>
        <p:nvPicPr>
          <p:cNvPr id="6" name="Picture 5" descr="A close up of text&#10;&#10;Description automatically generated">
            <a:extLst>
              <a:ext uri="{FF2B5EF4-FFF2-40B4-BE49-F238E27FC236}">
                <a16:creationId xmlns:a16="http://schemas.microsoft.com/office/drawing/2014/main" id="{1EC8B6D2-1FC9-77A7-C2AF-4623F4736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25" y="1068001"/>
            <a:ext cx="10477500" cy="1945543"/>
          </a:xfrm>
          <a:prstGeom prst="rect">
            <a:avLst/>
          </a:prstGeom>
        </p:spPr>
      </p:pic>
      <p:sp>
        <p:nvSpPr>
          <p:cNvPr id="7" name="TextBox 6">
            <a:extLst>
              <a:ext uri="{FF2B5EF4-FFF2-40B4-BE49-F238E27FC236}">
                <a16:creationId xmlns:a16="http://schemas.microsoft.com/office/drawing/2014/main" id="{090E1832-DFBF-F3E1-D2AD-8C4E5AA7BE30}"/>
              </a:ext>
            </a:extLst>
          </p:cNvPr>
          <p:cNvSpPr txBox="1"/>
          <p:nvPr/>
        </p:nvSpPr>
        <p:spPr>
          <a:xfrm>
            <a:off x="855925" y="3309223"/>
            <a:ext cx="8325134" cy="369332"/>
          </a:xfrm>
          <a:prstGeom prst="rect">
            <a:avLst/>
          </a:prstGeom>
          <a:noFill/>
        </p:spPr>
        <p:txBody>
          <a:bodyPr wrap="square" rtlCol="0">
            <a:spAutoFit/>
          </a:bodyPr>
          <a:lstStyle/>
          <a:p>
            <a:r>
              <a:rPr lang="en-US" b="1" dirty="0"/>
              <a:t>Error</a:t>
            </a:r>
          </a:p>
        </p:txBody>
      </p:sp>
      <p:pic>
        <p:nvPicPr>
          <p:cNvPr id="9" name="Picture 8" descr="A computer code with numbers and symbols&#10;&#10;Description automatically generated">
            <a:extLst>
              <a:ext uri="{FF2B5EF4-FFF2-40B4-BE49-F238E27FC236}">
                <a16:creationId xmlns:a16="http://schemas.microsoft.com/office/drawing/2014/main" id="{C7C787EC-A745-CB64-3AB6-DFE4B0ECA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010" y="3844457"/>
            <a:ext cx="9572625" cy="2331057"/>
          </a:xfrm>
          <a:prstGeom prst="rect">
            <a:avLst/>
          </a:prstGeom>
        </p:spPr>
      </p:pic>
    </p:spTree>
    <p:extLst>
      <p:ext uri="{BB962C8B-B14F-4D97-AF65-F5344CB8AC3E}">
        <p14:creationId xmlns:p14="http://schemas.microsoft.com/office/powerpoint/2010/main" val="2240812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D7F58-4298-93EC-0AFB-EC4624331FD4}"/>
              </a:ext>
            </a:extLst>
          </p:cNvPr>
          <p:cNvSpPr txBox="1"/>
          <p:nvPr/>
        </p:nvSpPr>
        <p:spPr>
          <a:xfrm>
            <a:off x="540689" y="492981"/>
            <a:ext cx="11139777" cy="4442948"/>
          </a:xfrm>
          <a:prstGeom prst="rect">
            <a:avLst/>
          </a:prstGeom>
          <a:noFill/>
        </p:spPr>
        <p:txBody>
          <a:bodyPr wrap="square" rtlCol="0">
            <a:spAutoFit/>
          </a:bodyPr>
          <a:lstStyle/>
          <a:p>
            <a:pPr algn="ctr"/>
            <a:r>
              <a:rPr lang="en-US" b="1" dirty="0"/>
              <a:t>INTERPRETATION</a:t>
            </a:r>
          </a:p>
          <a:p>
            <a:endParaRPr lang="en-US" b="1" dirty="0"/>
          </a:p>
          <a:p>
            <a:pPr marL="342900" indent="-342900" algn="just">
              <a:lnSpc>
                <a:spcPct val="200000"/>
              </a:lnSpc>
              <a:buFont typeface="Arial" panose="020B0604020202020204" pitchFamily="34" charset="0"/>
              <a:buChar char="•"/>
            </a:pPr>
            <a:r>
              <a:rPr lang="en-US" dirty="0"/>
              <a:t>The code computes the Mean Absolute Error (MAE) for forecasts generated using Simple Moving Average (SMA) and Exponential Smoothing (ES) methods. MAE measures the average difference between predicted and actual values, with lower values indicating higher accuracy. </a:t>
            </a:r>
          </a:p>
          <a:p>
            <a:pPr marL="342900" indent="-342900" algn="just">
              <a:lnSpc>
                <a:spcPct val="200000"/>
              </a:lnSpc>
              <a:buFont typeface="Arial" panose="020B0604020202020204" pitchFamily="34" charset="0"/>
              <a:buChar char="•"/>
            </a:pPr>
            <a:r>
              <a:rPr lang="en-US" dirty="0"/>
              <a:t>With MAE values of 0.01748436 for SMA and 0.01949789 for ES, the SMA forecast demonstrates slightly better accuracy for the given time series. This suggests that, on average, SMA predictions exhibit smaller deviations from actual values compared to ES forecasts. </a:t>
            </a:r>
          </a:p>
          <a:p>
            <a:pPr marL="342900" indent="-342900" algn="just">
              <a:lnSpc>
                <a:spcPct val="200000"/>
              </a:lnSpc>
              <a:buFont typeface="Arial" panose="020B0604020202020204" pitchFamily="34" charset="0"/>
              <a:buChar char="•"/>
            </a:pPr>
            <a:r>
              <a:rPr lang="en-US" dirty="0"/>
              <a:t>Thus, for this dataset, the SMA method may offer marginally superior predictive performance over ES.</a:t>
            </a:r>
          </a:p>
        </p:txBody>
      </p:sp>
    </p:spTree>
    <p:extLst>
      <p:ext uri="{BB962C8B-B14F-4D97-AF65-F5344CB8AC3E}">
        <p14:creationId xmlns:p14="http://schemas.microsoft.com/office/powerpoint/2010/main" val="396075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83A067-DE64-4A6A-E058-70424DA157E2}"/>
              </a:ext>
            </a:extLst>
          </p:cNvPr>
          <p:cNvSpPr txBox="1"/>
          <p:nvPr/>
        </p:nvSpPr>
        <p:spPr>
          <a:xfrm>
            <a:off x="586854" y="402609"/>
            <a:ext cx="11204812" cy="646331"/>
          </a:xfrm>
          <a:prstGeom prst="rect">
            <a:avLst/>
          </a:prstGeom>
          <a:noFill/>
        </p:spPr>
        <p:txBody>
          <a:bodyPr wrap="square" rtlCol="0">
            <a:spAutoFit/>
          </a:bodyPr>
          <a:lstStyle/>
          <a:p>
            <a:pPr algn="ctr"/>
            <a:r>
              <a:rPr lang="en-US" b="1" dirty="0"/>
              <a:t>GARCH</a:t>
            </a:r>
          </a:p>
          <a:p>
            <a:r>
              <a:rPr lang="en-US" b="1" dirty="0"/>
              <a:t>R Code</a:t>
            </a:r>
          </a:p>
        </p:txBody>
      </p:sp>
      <p:pic>
        <p:nvPicPr>
          <p:cNvPr id="4" name="Picture 3" descr="A screenshot of a computer program&#10;&#10;Description automatically generated">
            <a:extLst>
              <a:ext uri="{FF2B5EF4-FFF2-40B4-BE49-F238E27FC236}">
                <a16:creationId xmlns:a16="http://schemas.microsoft.com/office/drawing/2014/main" id="{34EF8E82-953E-52E4-EBAC-9818E8A2E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86" y="1129085"/>
            <a:ext cx="11642228" cy="4858248"/>
          </a:xfrm>
          <a:prstGeom prst="rect">
            <a:avLst/>
          </a:prstGeom>
        </p:spPr>
      </p:pic>
    </p:spTree>
    <p:extLst>
      <p:ext uri="{BB962C8B-B14F-4D97-AF65-F5344CB8AC3E}">
        <p14:creationId xmlns:p14="http://schemas.microsoft.com/office/powerpoint/2010/main" val="632067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27AF69-4F2B-629C-47B5-2FAFB1368127}"/>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a:solidFill>
                  <a:schemeClr val="bg1"/>
                </a:solidFill>
                <a:latin typeface="+mj-lt"/>
                <a:ea typeface="+mj-ea"/>
                <a:cs typeface="+mj-cs"/>
              </a:rPr>
              <a:t>Predicted values</a:t>
            </a:r>
          </a:p>
        </p:txBody>
      </p:sp>
      <p:pic>
        <p:nvPicPr>
          <p:cNvPr id="4" name="Picture 3" descr="A screenshot of a computer&#10;&#10;Description automatically generated">
            <a:extLst>
              <a:ext uri="{FF2B5EF4-FFF2-40B4-BE49-F238E27FC236}">
                <a16:creationId xmlns:a16="http://schemas.microsoft.com/office/drawing/2014/main" id="{B8706AA6-9C46-64B1-7A38-30C69077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153" y="457200"/>
            <a:ext cx="5310418" cy="4407647"/>
          </a:xfrm>
          <a:prstGeom prst="rect">
            <a:avLst/>
          </a:prstGeom>
        </p:spPr>
      </p:pic>
    </p:spTree>
    <p:extLst>
      <p:ext uri="{BB962C8B-B14F-4D97-AF65-F5344CB8AC3E}">
        <p14:creationId xmlns:p14="http://schemas.microsoft.com/office/powerpoint/2010/main" val="3244510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DC5F652-EB43-50D0-004E-C3E1D3657BC8}"/>
              </a:ext>
            </a:extLst>
          </p:cNvPr>
          <p:cNvSpPr txBox="1"/>
          <p:nvPr/>
        </p:nvSpPr>
        <p:spPr>
          <a:xfrm>
            <a:off x="474243" y="681317"/>
            <a:ext cx="3236613" cy="3406187"/>
          </a:xfrm>
          <a:prstGeom prst="rect">
            <a:avLst/>
          </a:prstGeom>
        </p:spPr>
        <p:txBody>
          <a:bodyPr vert="horz" lIns="0" tIns="0" rIns="0" bIns="0" rtlCol="0" anchor="b">
            <a:normAutofit/>
          </a:bodyPr>
          <a:lstStyle/>
          <a:p>
            <a:pPr algn="r">
              <a:spcBef>
                <a:spcPct val="0"/>
              </a:spcBef>
              <a:spcAft>
                <a:spcPts val="600"/>
              </a:spcAft>
            </a:pPr>
            <a:r>
              <a:rPr lang="en-US" sz="3200" b="1" cap="all" spc="750">
                <a:solidFill>
                  <a:schemeClr val="bg1"/>
                </a:solidFill>
                <a:latin typeface="+mj-lt"/>
                <a:ea typeface="+mj-ea"/>
                <a:cs typeface="+mj-cs"/>
              </a:rPr>
              <a:t>GARCH Graphs</a:t>
            </a:r>
          </a:p>
        </p:txBody>
      </p:sp>
      <p:pic>
        <p:nvPicPr>
          <p:cNvPr id="4" name="Picture 3" descr="A group of graphs showing different types of data&#10;&#10;Description automatically generated">
            <a:extLst>
              <a:ext uri="{FF2B5EF4-FFF2-40B4-BE49-F238E27FC236}">
                <a16:creationId xmlns:a16="http://schemas.microsoft.com/office/drawing/2014/main" id="{784327BF-AB33-D473-8F21-9D5D4DC94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619" y="673349"/>
            <a:ext cx="7214138" cy="5518815"/>
          </a:xfrm>
          <a:prstGeom prst="rect">
            <a:avLst/>
          </a:prstGeom>
        </p:spPr>
      </p:pic>
    </p:spTree>
    <p:extLst>
      <p:ext uri="{BB962C8B-B14F-4D97-AF65-F5344CB8AC3E}">
        <p14:creationId xmlns:p14="http://schemas.microsoft.com/office/powerpoint/2010/main" val="1517225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764275" y="416257"/>
            <a:ext cx="10720316" cy="4719946"/>
          </a:xfrm>
          <a:prstGeom prst="rect">
            <a:avLst/>
          </a:prstGeom>
          <a:noFill/>
        </p:spPr>
        <p:txBody>
          <a:bodyPr wrap="square" rtlCol="0">
            <a:spAutoFit/>
          </a:bodyPr>
          <a:lstStyle/>
          <a:p>
            <a:r>
              <a:rPr lang="en-US" b="1" dirty="0"/>
              <a:t>INTERPRETATION</a:t>
            </a:r>
          </a:p>
          <a:p>
            <a:pPr marL="285750" indent="-285750" algn="just">
              <a:lnSpc>
                <a:spcPct val="200000"/>
              </a:lnSpc>
              <a:buFont typeface="Arial" panose="020B0604020202020204" pitchFamily="34" charset="0"/>
              <a:buChar char="•"/>
            </a:pPr>
            <a:r>
              <a:rPr lang="en-US" dirty="0"/>
              <a:t>The top left graph suggests that the weather conditions are volatile, with periods of high and low volatility. The two conditional standard deviation bands widen and narrow over time, indicating that the model predicts changes in volatility.</a:t>
            </a:r>
          </a:p>
          <a:p>
            <a:pPr marL="285750" indent="-285750" algn="just">
              <a:lnSpc>
                <a:spcPct val="200000"/>
              </a:lnSpc>
              <a:buFont typeface="Arial" panose="020B0604020202020204" pitchFamily="34" charset="0"/>
              <a:buChar char="•"/>
            </a:pPr>
            <a:r>
              <a:rPr lang="en-US" dirty="0"/>
              <a:t>The top right graph suggests that the weather also exhibits a fatter tail than a normal distribution, indicating a higher probability of extreme weather events.</a:t>
            </a:r>
          </a:p>
          <a:p>
            <a:pPr marL="285750" indent="-285750" algn="just">
              <a:lnSpc>
                <a:spcPct val="200000"/>
              </a:lnSpc>
              <a:buFont typeface="Arial" panose="020B0604020202020204" pitchFamily="34" charset="0"/>
              <a:buChar char="•"/>
            </a:pPr>
            <a:r>
              <a:rPr lang="en-US" dirty="0"/>
              <a:t> The bottom left graph displays predicted changes in volatility over time.</a:t>
            </a:r>
          </a:p>
          <a:p>
            <a:pPr marL="285750" indent="-285750" algn="just">
              <a:lnSpc>
                <a:spcPct val="200000"/>
              </a:lnSpc>
              <a:buFont typeface="Arial" panose="020B0604020202020204" pitchFamily="34" charset="0"/>
              <a:buChar char="•"/>
            </a:pPr>
            <a:r>
              <a:rPr lang="en-US" dirty="0"/>
              <a:t> Lastly, the bottom right graph may suggest serial correlation in weather patterns, implying that past weather conditions could potentially predict future conditions.</a:t>
            </a:r>
          </a:p>
        </p:txBody>
      </p:sp>
    </p:spTree>
    <p:extLst>
      <p:ext uri="{BB962C8B-B14F-4D97-AF65-F5344CB8AC3E}">
        <p14:creationId xmlns:p14="http://schemas.microsoft.com/office/powerpoint/2010/main" val="4266698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C2EDD57-A6AF-4C75-9E04-0F8F4D565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4AA7FE-02D8-4A32-8A5D-F26FBEEE1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11FC-6A33-43DC-B98B-D3D341F4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9567" y="116580"/>
            <a:ext cx="6346209"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3DE73B-0A74-4051-8584-9A228FCC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9586" y="2471590"/>
            <a:ext cx="2659780"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9E83F3-34D7-4570-A7FD-15F66C3A3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009E312-3BF3-E289-EAC6-B32BCCC7461A}"/>
              </a:ext>
            </a:extLst>
          </p:cNvPr>
          <p:cNvSpPr txBox="1"/>
          <p:nvPr/>
        </p:nvSpPr>
        <p:spPr>
          <a:xfrm>
            <a:off x="1033929" y="968188"/>
            <a:ext cx="4506259" cy="2976491"/>
          </a:xfrm>
          <a:prstGeom prst="rect">
            <a:avLst/>
          </a:prstGeom>
        </p:spPr>
        <p:txBody>
          <a:bodyPr vert="horz" lIns="0" tIns="0" rIns="0" bIns="0" rtlCol="0" anchor="b">
            <a:normAutofit/>
          </a:bodyPr>
          <a:lstStyle/>
          <a:p>
            <a:pPr>
              <a:spcBef>
                <a:spcPct val="0"/>
              </a:spcBef>
              <a:spcAft>
                <a:spcPts val="600"/>
              </a:spcAft>
            </a:pPr>
            <a:r>
              <a:rPr lang="en-US" sz="4000" b="1" cap="all" spc="750">
                <a:solidFill>
                  <a:schemeClr val="bg1"/>
                </a:solidFill>
                <a:latin typeface="+mj-lt"/>
                <a:ea typeface="+mj-ea"/>
                <a:cs typeface="+mj-cs"/>
              </a:rPr>
              <a:t>Logit and Probit </a:t>
            </a:r>
          </a:p>
          <a:p>
            <a:pPr marL="285750" indent="-285750">
              <a:spcBef>
                <a:spcPct val="0"/>
              </a:spcBef>
              <a:spcAft>
                <a:spcPts val="600"/>
              </a:spcAft>
            </a:pPr>
            <a:r>
              <a:rPr lang="en-US" sz="4000" b="1" cap="all" spc="750">
                <a:solidFill>
                  <a:schemeClr val="bg1"/>
                </a:solidFill>
                <a:latin typeface="+mj-lt"/>
                <a:ea typeface="+mj-ea"/>
                <a:cs typeface="+mj-cs"/>
              </a:rPr>
              <a:t>Code: </a:t>
            </a:r>
          </a:p>
          <a:p>
            <a:pPr>
              <a:spcBef>
                <a:spcPct val="0"/>
              </a:spcBef>
              <a:spcAft>
                <a:spcPts val="600"/>
              </a:spcAft>
            </a:pPr>
            <a:endParaRPr lang="en-US" sz="4000" b="1" cap="all" spc="75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98CF47C5-A2EB-7DA2-1988-57B7D58582CD}"/>
              </a:ext>
            </a:extLst>
          </p:cNvPr>
          <p:cNvPicPr>
            <a:picLocks noChangeAspect="1"/>
          </p:cNvPicPr>
          <p:nvPr/>
        </p:nvPicPr>
        <p:blipFill>
          <a:blip r:embed="rId2"/>
          <a:stretch>
            <a:fillRect/>
          </a:stretch>
        </p:blipFill>
        <p:spPr>
          <a:xfrm>
            <a:off x="6604277" y="411418"/>
            <a:ext cx="5112441" cy="3502677"/>
          </a:xfrm>
          <a:prstGeom prst="rect">
            <a:avLst/>
          </a:prstGeom>
        </p:spPr>
      </p:pic>
      <p:pic>
        <p:nvPicPr>
          <p:cNvPr id="6" name="Picture 5">
            <a:extLst>
              <a:ext uri="{FF2B5EF4-FFF2-40B4-BE49-F238E27FC236}">
                <a16:creationId xmlns:a16="http://schemas.microsoft.com/office/drawing/2014/main" id="{02010F87-362D-248F-9210-07E4A0CFBF5D}"/>
              </a:ext>
            </a:extLst>
          </p:cNvPr>
          <p:cNvPicPr>
            <a:picLocks noChangeAspect="1"/>
          </p:cNvPicPr>
          <p:nvPr/>
        </p:nvPicPr>
        <p:blipFill>
          <a:blip r:embed="rId3"/>
          <a:stretch>
            <a:fillRect/>
          </a:stretch>
        </p:blipFill>
        <p:spPr>
          <a:xfrm>
            <a:off x="6640440" y="4183332"/>
            <a:ext cx="5112441" cy="2266046"/>
          </a:xfrm>
          <a:prstGeom prst="rect">
            <a:avLst/>
          </a:prstGeom>
        </p:spPr>
      </p:pic>
    </p:spTree>
    <p:extLst>
      <p:ext uri="{BB962C8B-B14F-4D97-AF65-F5344CB8AC3E}">
        <p14:creationId xmlns:p14="http://schemas.microsoft.com/office/powerpoint/2010/main" val="3910141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764275" y="416257"/>
            <a:ext cx="10720316" cy="841962"/>
          </a:xfrm>
          <a:prstGeom prst="rect">
            <a:avLst/>
          </a:prstGeom>
          <a:noFill/>
        </p:spPr>
        <p:txBody>
          <a:bodyPr wrap="square" rtlCol="0">
            <a:spAutoFit/>
          </a:bodyPr>
          <a:lstStyle/>
          <a:p>
            <a:r>
              <a:rPr lang="en-US" b="1" dirty="0"/>
              <a:t>Results</a:t>
            </a:r>
          </a:p>
          <a:p>
            <a:pPr algn="just">
              <a:lnSpc>
                <a:spcPct val="200000"/>
              </a:lnSpc>
            </a:pPr>
            <a:endParaRPr lang="en-US" dirty="0"/>
          </a:p>
        </p:txBody>
      </p:sp>
      <p:pic>
        <p:nvPicPr>
          <p:cNvPr id="4" name="Picture 3">
            <a:extLst>
              <a:ext uri="{FF2B5EF4-FFF2-40B4-BE49-F238E27FC236}">
                <a16:creationId xmlns:a16="http://schemas.microsoft.com/office/drawing/2014/main" id="{C7B9E7B0-6461-DE4E-ED7A-9DD9D3E02397}"/>
              </a:ext>
            </a:extLst>
          </p:cNvPr>
          <p:cNvPicPr>
            <a:picLocks noChangeAspect="1"/>
          </p:cNvPicPr>
          <p:nvPr/>
        </p:nvPicPr>
        <p:blipFill>
          <a:blip r:embed="rId2"/>
          <a:stretch>
            <a:fillRect/>
          </a:stretch>
        </p:blipFill>
        <p:spPr>
          <a:xfrm>
            <a:off x="707409" y="932758"/>
            <a:ext cx="5038071" cy="1327842"/>
          </a:xfrm>
          <a:prstGeom prst="rect">
            <a:avLst/>
          </a:prstGeom>
        </p:spPr>
      </p:pic>
      <p:pic>
        <p:nvPicPr>
          <p:cNvPr id="6" name="Picture 5">
            <a:extLst>
              <a:ext uri="{FF2B5EF4-FFF2-40B4-BE49-F238E27FC236}">
                <a16:creationId xmlns:a16="http://schemas.microsoft.com/office/drawing/2014/main" id="{013C0F7E-1FDA-430A-5136-50172EAB58D4}"/>
              </a:ext>
            </a:extLst>
          </p:cNvPr>
          <p:cNvPicPr>
            <a:picLocks noChangeAspect="1"/>
          </p:cNvPicPr>
          <p:nvPr/>
        </p:nvPicPr>
        <p:blipFill>
          <a:blip r:embed="rId3"/>
          <a:stretch>
            <a:fillRect/>
          </a:stretch>
        </p:blipFill>
        <p:spPr>
          <a:xfrm>
            <a:off x="707409" y="2381635"/>
            <a:ext cx="4956791" cy="3543607"/>
          </a:xfrm>
          <a:prstGeom prst="rect">
            <a:avLst/>
          </a:prstGeom>
        </p:spPr>
      </p:pic>
      <p:pic>
        <p:nvPicPr>
          <p:cNvPr id="8" name="Picture 7">
            <a:extLst>
              <a:ext uri="{FF2B5EF4-FFF2-40B4-BE49-F238E27FC236}">
                <a16:creationId xmlns:a16="http://schemas.microsoft.com/office/drawing/2014/main" id="{A5AF6133-A99F-829C-55BA-85E5350FF3EA}"/>
              </a:ext>
            </a:extLst>
          </p:cNvPr>
          <p:cNvPicPr>
            <a:picLocks noChangeAspect="1"/>
          </p:cNvPicPr>
          <p:nvPr/>
        </p:nvPicPr>
        <p:blipFill>
          <a:blip r:embed="rId4"/>
          <a:stretch>
            <a:fillRect/>
          </a:stretch>
        </p:blipFill>
        <p:spPr>
          <a:xfrm>
            <a:off x="6050623" y="355375"/>
            <a:ext cx="5996862" cy="5644105"/>
          </a:xfrm>
          <a:prstGeom prst="rect">
            <a:avLst/>
          </a:prstGeom>
        </p:spPr>
      </p:pic>
    </p:spTree>
    <p:extLst>
      <p:ext uri="{BB962C8B-B14F-4D97-AF65-F5344CB8AC3E}">
        <p14:creationId xmlns:p14="http://schemas.microsoft.com/office/powerpoint/2010/main" val="2300095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538187" y="250460"/>
            <a:ext cx="10720316" cy="646331"/>
          </a:xfrm>
          <a:prstGeom prst="rect">
            <a:avLst/>
          </a:prstGeom>
          <a:noFill/>
        </p:spPr>
        <p:txBody>
          <a:bodyPr wrap="square" rtlCol="0">
            <a:spAutoFit/>
          </a:bodyPr>
          <a:lstStyle/>
          <a:p>
            <a:r>
              <a:rPr lang="en-US" b="1" dirty="0"/>
              <a:t>Accuracy and Comparison of Logit and Probit</a:t>
            </a:r>
            <a:endParaRPr lang="en-US" sz="1200" b="1" dirty="0"/>
          </a:p>
          <a:p>
            <a:endParaRPr lang="en-US" b="1" dirty="0"/>
          </a:p>
        </p:txBody>
      </p:sp>
      <p:sp>
        <p:nvSpPr>
          <p:cNvPr id="3" name="TextBox 2">
            <a:extLst>
              <a:ext uri="{FF2B5EF4-FFF2-40B4-BE49-F238E27FC236}">
                <a16:creationId xmlns:a16="http://schemas.microsoft.com/office/drawing/2014/main" id="{A0E0B2AE-F378-7C2A-7F6D-B1B5557EFCF7}"/>
              </a:ext>
            </a:extLst>
          </p:cNvPr>
          <p:cNvSpPr txBox="1"/>
          <p:nvPr/>
        </p:nvSpPr>
        <p:spPr>
          <a:xfrm>
            <a:off x="472273" y="896791"/>
            <a:ext cx="11510386" cy="5598969"/>
          </a:xfrm>
          <a:prstGeom prst="rect">
            <a:avLst/>
          </a:prstGeom>
          <a:noFill/>
        </p:spPr>
        <p:txBody>
          <a:bodyPr wrap="square" rtlCol="0">
            <a:spAutoFit/>
          </a:bodyPr>
          <a:lstStyle/>
          <a:p>
            <a:pPr marL="628650" indent="-171450" algn="just">
              <a:lnSpc>
                <a:spcPct val="150000"/>
              </a:lnSpc>
              <a:buFont typeface="Arial" panose="020B0604020202020204" pitchFamily="34" charset="0"/>
              <a:buChar char="•"/>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Logistic Regression (Logit)</a:t>
            </a:r>
            <a:endParaRPr lang="en-IN" sz="1300" b="1"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Null Deviance: 112.00</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Residual Deviance: 106.51</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AIC: 118.51</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628650" indent="-171450" algn="just">
              <a:lnSpc>
                <a:spcPct val="150000"/>
              </a:lnSpc>
              <a:buFont typeface="Arial" panose="020B0604020202020204" pitchFamily="34" charset="0"/>
              <a:buChar char="•"/>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Probit Regression</a:t>
            </a:r>
            <a:endParaRPr lang="en-IN" sz="1300" b="1"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Null Deviance: 112.00</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Residual Deviance: 106.51</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AIC: 118.51</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Interpretation: </a:t>
            </a:r>
            <a:endParaRPr lang="en-IN" sz="1300" b="1"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null deviance represents the model with no predictors (only intercept). In both models, it's the same (112.00).</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residual deviance is the deviance after including predictors. Lower values are better.</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Both models have the same residual deviance (106.51), indicating they fit the data equally well.</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AIC is also the same for both models (118.51), suggesting they have similar quality in terms of model fitting.</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IN" sz="1300" b="1"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Based on the deviance and AIC values:</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Both the Logit and Probit models have similar goodness of fit.</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pPr marL="457200" algn="just">
              <a:lnSpc>
                <a:spcPct val="150000"/>
              </a:lnSpc>
              <a:spcAft>
                <a:spcPts val="1000"/>
              </a:spcAft>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They have the same null deviance, residual deviance, and AIC, indicating they perform similarly on this dataset.</a:t>
            </a:r>
            <a:endParaRPr lang="en-IN" sz="1300" dirty="0">
              <a:effectLst/>
              <a:latin typeface="Times New Roman" panose="02020603050405020304" pitchFamily="18"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2119312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3B88-109C-5B21-84DF-05A2426B2E87}"/>
              </a:ext>
            </a:extLst>
          </p:cNvPr>
          <p:cNvSpPr>
            <a:spLocks noGrp="1"/>
          </p:cNvSpPr>
          <p:nvPr>
            <p:ph type="title"/>
          </p:nvPr>
        </p:nvSpPr>
        <p:spPr>
          <a:xfrm>
            <a:off x="533400" y="262128"/>
            <a:ext cx="10241280" cy="1234440"/>
          </a:xfrm>
        </p:spPr>
        <p:txBody>
          <a:bodyPr/>
          <a:lstStyle/>
          <a:p>
            <a:r>
              <a:rPr lang="en-US">
                <a:latin typeface="Calibri"/>
                <a:cs typeface="Calibri"/>
              </a:rPr>
              <a:t>Data Description</a:t>
            </a:r>
          </a:p>
        </p:txBody>
      </p:sp>
      <p:sp>
        <p:nvSpPr>
          <p:cNvPr id="3" name="Content Placeholder 2">
            <a:extLst>
              <a:ext uri="{FF2B5EF4-FFF2-40B4-BE49-F238E27FC236}">
                <a16:creationId xmlns:a16="http://schemas.microsoft.com/office/drawing/2014/main" id="{B9295787-9C16-B75D-3A38-30C73CE464B0}"/>
              </a:ext>
            </a:extLst>
          </p:cNvPr>
          <p:cNvSpPr>
            <a:spLocks noGrp="1"/>
          </p:cNvSpPr>
          <p:nvPr>
            <p:ph idx="1"/>
          </p:nvPr>
        </p:nvSpPr>
        <p:spPr>
          <a:xfrm>
            <a:off x="533400" y="1851007"/>
            <a:ext cx="10241280" cy="3959352"/>
          </a:xfrm>
        </p:spPr>
        <p:txBody>
          <a:bodyPr vert="horz" lIns="0" tIns="0" rIns="0" bIns="0" rtlCol="0" anchor="t">
            <a:normAutofit/>
          </a:bodyPr>
          <a:lstStyle/>
          <a:p>
            <a:r>
              <a:rPr lang="en-US">
                <a:solidFill>
                  <a:srgbClr val="000000"/>
                </a:solidFill>
                <a:latin typeface="Calibri"/>
                <a:cs typeface="Calibri"/>
              </a:rPr>
              <a:t>This repository contains a comprehensive collection of weather events data across 49 states in the United States. The dataset comprises a staggering 8.6 million events, ranging from regular occurrences like rain and snow to extreme weather phenomena such as storms and freezing conditions. The data spans from January 2016 to December 2022 and is sourced from 2,071 airport-based weather stations nationwide. For more detailed information about the dataset, refer to the official dataset page.</a:t>
            </a:r>
          </a:p>
          <a:p>
            <a:r>
              <a:rPr lang="en-US">
                <a:solidFill>
                  <a:srgbClr val="000000"/>
                </a:solidFill>
                <a:latin typeface="Calibri"/>
                <a:cs typeface="Calibri"/>
              </a:rPr>
              <a:t>The dataset can be located below:</a:t>
            </a:r>
          </a:p>
          <a:p>
            <a:pPr marL="0" indent="0">
              <a:buNone/>
            </a:pPr>
            <a:r>
              <a:rPr lang="en-US">
                <a:solidFill>
                  <a:srgbClr val="000000"/>
                </a:solidFill>
                <a:latin typeface="Calibri"/>
                <a:cs typeface="Calibri"/>
              </a:rPr>
              <a:t>    </a:t>
            </a:r>
            <a:r>
              <a:rPr lang="en-US">
                <a:solidFill>
                  <a:srgbClr val="000000"/>
                </a:solidFill>
                <a:latin typeface="Calibri"/>
                <a:cs typeface="Calibri"/>
                <a:hlinkClick r:id="rId2"/>
              </a:rPr>
              <a:t>https://www.kaggle.com/datasets/sobhanmoosavi/us-weather-events</a:t>
            </a:r>
            <a:endParaRPr lang="en-US">
              <a:solidFill>
                <a:srgbClr val="000000"/>
              </a:solidFill>
              <a:latin typeface="Calibri"/>
              <a:cs typeface="Calibri"/>
            </a:endParaRPr>
          </a:p>
        </p:txBody>
      </p:sp>
    </p:spTree>
    <p:extLst>
      <p:ext uri="{BB962C8B-B14F-4D97-AF65-F5344CB8AC3E}">
        <p14:creationId xmlns:p14="http://schemas.microsoft.com/office/powerpoint/2010/main" val="590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D009E312-3BF3-E289-EAC6-B32BCCC7461A}"/>
              </a:ext>
            </a:extLst>
          </p:cNvPr>
          <p:cNvSpPr txBox="1"/>
          <p:nvPr/>
        </p:nvSpPr>
        <p:spPr>
          <a:xfrm>
            <a:off x="474243" y="681317"/>
            <a:ext cx="3236613" cy="3406187"/>
          </a:xfrm>
          <a:prstGeom prst="rect">
            <a:avLst/>
          </a:prstGeom>
        </p:spPr>
        <p:txBody>
          <a:bodyPr vert="horz" lIns="0" tIns="0" rIns="0" bIns="0" rtlCol="0" anchor="b">
            <a:normAutofit/>
          </a:bodyPr>
          <a:lstStyle/>
          <a:p>
            <a:pPr algn="r">
              <a:spcBef>
                <a:spcPct val="0"/>
              </a:spcBef>
              <a:spcAft>
                <a:spcPts val="600"/>
              </a:spcAft>
            </a:pPr>
            <a:r>
              <a:rPr lang="en-US" sz="3200" b="1" cap="all" spc="750">
                <a:solidFill>
                  <a:schemeClr val="bg1"/>
                </a:solidFill>
                <a:latin typeface="+mj-lt"/>
                <a:ea typeface="+mj-ea"/>
                <a:cs typeface="+mj-cs"/>
              </a:rPr>
              <a:t>Graph</a:t>
            </a:r>
          </a:p>
          <a:p>
            <a:pPr algn="r">
              <a:spcBef>
                <a:spcPct val="0"/>
              </a:spcBef>
              <a:spcAft>
                <a:spcPts val="600"/>
              </a:spcAft>
            </a:pPr>
            <a:endParaRPr lang="en-US" sz="3200" b="1" cap="all" spc="750">
              <a:solidFill>
                <a:schemeClr val="bg1"/>
              </a:solidFill>
              <a:latin typeface="+mj-lt"/>
              <a:ea typeface="+mj-ea"/>
              <a:cs typeface="+mj-cs"/>
            </a:endParaRPr>
          </a:p>
          <a:p>
            <a:pPr algn="r">
              <a:spcBef>
                <a:spcPct val="0"/>
              </a:spcBef>
              <a:spcAft>
                <a:spcPts val="600"/>
              </a:spcAft>
            </a:pPr>
            <a:endParaRPr lang="en-US" sz="3200" b="1" cap="all" spc="75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49E61AB8-0DF9-B0B7-EBF4-82D01FE6E12A}"/>
              </a:ext>
            </a:extLst>
          </p:cNvPr>
          <p:cNvPicPr>
            <a:picLocks noChangeAspect="1"/>
          </p:cNvPicPr>
          <p:nvPr/>
        </p:nvPicPr>
        <p:blipFill>
          <a:blip r:embed="rId2"/>
          <a:stretch>
            <a:fillRect/>
          </a:stretch>
        </p:blipFill>
        <p:spPr>
          <a:xfrm>
            <a:off x="4503619" y="1187357"/>
            <a:ext cx="7214138" cy="4490800"/>
          </a:xfrm>
          <a:prstGeom prst="rect">
            <a:avLst/>
          </a:prstGeom>
        </p:spPr>
      </p:pic>
    </p:spTree>
    <p:extLst>
      <p:ext uri="{BB962C8B-B14F-4D97-AF65-F5344CB8AC3E}">
        <p14:creationId xmlns:p14="http://schemas.microsoft.com/office/powerpoint/2010/main" val="2107329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497994" y="597128"/>
            <a:ext cx="11399254" cy="6093976"/>
          </a:xfrm>
          <a:prstGeom prst="rect">
            <a:avLst/>
          </a:prstGeom>
          <a:noFill/>
        </p:spPr>
        <p:txBody>
          <a:bodyPr wrap="square" rtlCol="0">
            <a:spAutoFit/>
          </a:bodyPr>
          <a:lstStyle/>
          <a:p>
            <a:r>
              <a:rPr lang="en-US" b="1" dirty="0"/>
              <a:t>Interpretation of Graph</a:t>
            </a:r>
          </a:p>
          <a:p>
            <a:endParaRPr lang="en-US" b="1" dirty="0"/>
          </a:p>
          <a:p>
            <a:pPr marL="285750" indent="-285750">
              <a:buFont typeface="Arial" panose="020B0604020202020204" pitchFamily="34" charset="0"/>
              <a:buChar char="•"/>
            </a:pPr>
            <a:r>
              <a:rPr lang="en-US" dirty="0"/>
              <a:t>The graph displays a calibration curve for a classification model, plotting the model's predicted probabilities (logit or logit predicted probability) on the x-axis against the observed probabilities (probit predicted probability) on the y-axis. </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The dashed diagonal line represents perfect calibration, where the predicted probabilities match the observed probabilities.</a:t>
            </a:r>
          </a:p>
          <a:p>
            <a:endParaRPr lang="en-US" b="1" dirty="0"/>
          </a:p>
          <a:p>
            <a:pPr marL="285750" indent="-285750">
              <a:buFont typeface="Arial" panose="020B0604020202020204" pitchFamily="34" charset="0"/>
              <a:buChar char="•"/>
            </a:pPr>
            <a:r>
              <a:rPr lang="en-US" dirty="0"/>
              <a:t>The different colored dots represent different types or classes in the classification problem, such as "Cold," "Fog," "Precipitation," "Rain," "Snow," and "Storm." </a:t>
            </a:r>
          </a:p>
          <a:p>
            <a:endParaRPr lang="en-US" b="1" dirty="0"/>
          </a:p>
          <a:p>
            <a:pPr marL="285750" indent="-285750">
              <a:buFont typeface="Arial" panose="020B0604020202020204" pitchFamily="34" charset="0"/>
              <a:buChar char="•"/>
            </a:pPr>
            <a:r>
              <a:rPr lang="en-US" dirty="0"/>
              <a:t>All the colored dots representing the different classes lie exactly on the dashed diagonal line. This indicates that the classification model is perfectly calibrated across all classes or types shown.</a:t>
            </a:r>
          </a:p>
          <a:p>
            <a:endParaRPr lang="en-US" b="1" dirty="0"/>
          </a:p>
          <a:p>
            <a:pPr marL="285750" indent="-285750">
              <a:buFont typeface="Arial" panose="020B0604020202020204" pitchFamily="34" charset="0"/>
              <a:buChar char="•"/>
            </a:pPr>
            <a:r>
              <a:rPr lang="en-US" dirty="0"/>
              <a:t>When the data points fall precisely on the diagonal line, it means that the predicted probabilities from the model match the observed probabilities or empirical frequencies perfectly. In other words, the model's probability estimates are well-calibrated and aligned with the true underlying probabilities for each class.</a:t>
            </a:r>
            <a:endParaRPr lang="en-US" b="1" dirty="0"/>
          </a:p>
          <a:p>
            <a:endParaRPr lang="en-US" b="1" dirty="0"/>
          </a:p>
          <a:p>
            <a:endParaRPr lang="en-US" sz="1200" b="1" dirty="0"/>
          </a:p>
          <a:p>
            <a:endParaRPr lang="en-US" b="1" dirty="0"/>
          </a:p>
        </p:txBody>
      </p:sp>
    </p:spTree>
    <p:extLst>
      <p:ext uri="{BB962C8B-B14F-4D97-AF65-F5344CB8AC3E}">
        <p14:creationId xmlns:p14="http://schemas.microsoft.com/office/powerpoint/2010/main" val="1492667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497994" y="597128"/>
            <a:ext cx="11399254" cy="4247317"/>
          </a:xfrm>
          <a:prstGeom prst="rect">
            <a:avLst/>
          </a:prstGeom>
          <a:noFill/>
        </p:spPr>
        <p:txBody>
          <a:bodyPr wrap="square" rtlCol="0">
            <a:spAutoFit/>
          </a:bodyPr>
          <a:lstStyle/>
          <a:p>
            <a:r>
              <a:rPr lang="en-US" sz="2000" b="1" dirty="0"/>
              <a:t>Conclusion</a:t>
            </a:r>
            <a:endParaRPr lang="en-US" b="1" dirty="0"/>
          </a:p>
          <a:p>
            <a:endParaRPr lang="en-US" b="1" dirty="0"/>
          </a:p>
          <a:p>
            <a:pPr marL="285750" indent="-285750">
              <a:buFont typeface="Arial" panose="020B0604020202020204" pitchFamily="34" charset="0"/>
              <a:buChar char="•"/>
            </a:pPr>
            <a:r>
              <a:rPr lang="en-US" dirty="0"/>
              <a:t>The analysis confirmed that both Logit and Probit models are highly effective in forecasting weather conditions, showcasing a strong goodness of fit as indicated by identical deviance and Akaike Information Criterion (AIC) scores. The calibration graph demonstrates that these models accurately predict the probabilities of various weather conditions, aligning perfectly with observed probabilities. This precise calibration across different weather types underscores the reliability of the models in practical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Significant patterns and insights emerged from the data analysis, particularly in understanding the dynamics of precipitation across geographical coordinates. The seasonal analysis revealed a distinct pattern in precipitation trends, increasing in the latter half of the year, which corresponds with historical climate patterns. These findings not only validate the models' effectiveness but also enhance our capability to predict and prepare for seasonal and geographical variations in weather conditions .</a:t>
            </a:r>
            <a:endParaRPr lang="en-US" sz="1200" b="1" dirty="0"/>
          </a:p>
          <a:p>
            <a:endParaRPr lang="en-US" b="1" dirty="0"/>
          </a:p>
        </p:txBody>
      </p:sp>
    </p:spTree>
    <p:extLst>
      <p:ext uri="{BB962C8B-B14F-4D97-AF65-F5344CB8AC3E}">
        <p14:creationId xmlns:p14="http://schemas.microsoft.com/office/powerpoint/2010/main" val="4058439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497994" y="597128"/>
            <a:ext cx="11399254" cy="4985980"/>
          </a:xfrm>
          <a:prstGeom prst="rect">
            <a:avLst/>
          </a:prstGeom>
          <a:noFill/>
        </p:spPr>
        <p:txBody>
          <a:bodyPr wrap="square" rtlCol="0">
            <a:spAutoFit/>
          </a:bodyPr>
          <a:lstStyle/>
          <a:p>
            <a:r>
              <a:rPr lang="en-US" sz="2000" b="1" dirty="0"/>
              <a:t>Contributions</a:t>
            </a:r>
            <a:endParaRPr lang="en-US" b="1" dirty="0"/>
          </a:p>
          <a:p>
            <a:endParaRPr lang="en-US" b="1" dirty="0"/>
          </a:p>
          <a:p>
            <a:pPr marL="285750" indent="-285750">
              <a:buFont typeface="Arial" panose="020B0604020202020204" pitchFamily="34" charset="0"/>
              <a:buChar char="•"/>
            </a:pPr>
            <a:r>
              <a:rPr lang="en-US" dirty="0"/>
              <a:t>Chanakya Dandamudi:</a:t>
            </a:r>
          </a:p>
          <a:p>
            <a:pPr marL="742950" lvl="1" indent="-285750">
              <a:buFont typeface="Arial" panose="020B0604020202020204" pitchFamily="34" charset="0"/>
              <a:buChar char="•"/>
            </a:pPr>
            <a:r>
              <a:rPr lang="en-US" dirty="0"/>
              <a:t>Regression Model (with Sai Goutham </a:t>
            </a:r>
            <a:r>
              <a:rPr lang="en-US" dirty="0" err="1"/>
              <a:t>Chedhella</a:t>
            </a:r>
            <a:r>
              <a:rPr lang="en-US" dirty="0"/>
              <a:t>)</a:t>
            </a:r>
          </a:p>
          <a:p>
            <a:pPr marL="742950" lvl="1" indent="-285750">
              <a:buFont typeface="Arial" panose="020B0604020202020204" pitchFamily="34" charset="0"/>
              <a:buChar char="•"/>
            </a:pPr>
            <a:r>
              <a:rPr lang="en-US" dirty="0"/>
              <a:t>Decomposition Graph </a:t>
            </a:r>
          </a:p>
          <a:p>
            <a:pPr marL="285750" indent="-285750">
              <a:buFont typeface="Arial" panose="020B0604020202020204" pitchFamily="34" charset="0"/>
              <a:buChar char="•"/>
            </a:pPr>
            <a:r>
              <a:rPr lang="en-US" dirty="0"/>
              <a:t>Sai Goutham </a:t>
            </a:r>
            <a:r>
              <a:rPr lang="en-US" dirty="0" err="1"/>
              <a:t>Chedhella</a:t>
            </a:r>
            <a:r>
              <a:rPr lang="en-US" dirty="0"/>
              <a:t>:</a:t>
            </a:r>
          </a:p>
          <a:p>
            <a:pPr marL="742950" lvl="1" indent="-285750">
              <a:buFont typeface="Arial" panose="020B0604020202020204" pitchFamily="34" charset="0"/>
              <a:buChar char="•"/>
            </a:pPr>
            <a:r>
              <a:rPr lang="en-US" dirty="0"/>
              <a:t>Data Attributes and Data Description</a:t>
            </a:r>
          </a:p>
          <a:p>
            <a:pPr marL="742950" lvl="1" indent="-285750">
              <a:buFont typeface="Arial" panose="020B0604020202020204" pitchFamily="34" charset="0"/>
              <a:buChar char="•"/>
            </a:pPr>
            <a:r>
              <a:rPr lang="en-US" dirty="0"/>
              <a:t>Regression Model (with Chanakya Dandamudi)</a:t>
            </a:r>
          </a:p>
          <a:p>
            <a:pPr marL="285750" indent="-285750">
              <a:buFont typeface="Arial" panose="020B0604020202020204" pitchFamily="34" charset="0"/>
              <a:buChar char="•"/>
            </a:pPr>
            <a:r>
              <a:rPr lang="en-US" dirty="0"/>
              <a:t>Mounika </a:t>
            </a:r>
            <a:r>
              <a:rPr lang="en-US" dirty="0" err="1"/>
              <a:t>Bireddy</a:t>
            </a:r>
            <a:r>
              <a:rPr lang="en-US" dirty="0"/>
              <a:t>:</a:t>
            </a:r>
          </a:p>
          <a:p>
            <a:pPr marL="742950" lvl="1" indent="-285750">
              <a:buFont typeface="Arial" panose="020B0604020202020204" pitchFamily="34" charset="0"/>
              <a:buChar char="•"/>
            </a:pPr>
            <a:r>
              <a:rPr lang="en-US" dirty="0"/>
              <a:t>Correlation</a:t>
            </a:r>
          </a:p>
          <a:p>
            <a:pPr marL="742950" lvl="1" indent="-285750">
              <a:buFont typeface="Arial" panose="020B0604020202020204" pitchFamily="34" charset="0"/>
              <a:buChar char="•"/>
            </a:pPr>
            <a:r>
              <a:rPr lang="en-US" dirty="0"/>
              <a:t>Lag-</a:t>
            </a:r>
            <a:r>
              <a:rPr lang="en-US" dirty="0" err="1"/>
              <a:t>Acf</a:t>
            </a:r>
            <a:r>
              <a:rPr lang="en-US" dirty="0"/>
              <a:t> Graph</a:t>
            </a:r>
          </a:p>
          <a:p>
            <a:pPr marL="285750" indent="-285750">
              <a:buFont typeface="Arial" panose="020B0604020202020204" pitchFamily="34" charset="0"/>
              <a:buChar char="•"/>
            </a:pPr>
            <a:r>
              <a:rPr lang="en-US" dirty="0" err="1"/>
              <a:t>Fnu</a:t>
            </a:r>
            <a:r>
              <a:rPr lang="en-US" dirty="0"/>
              <a:t> Sameera </a:t>
            </a:r>
            <a:r>
              <a:rPr lang="en-US" dirty="0" err="1"/>
              <a:t>Sineen</a:t>
            </a:r>
            <a:r>
              <a:rPr lang="en-US" dirty="0"/>
              <a:t>:</a:t>
            </a:r>
          </a:p>
          <a:p>
            <a:pPr marL="742950" lvl="1" indent="-285750">
              <a:buFont typeface="Arial" panose="020B0604020202020204" pitchFamily="34" charset="0"/>
              <a:buChar char="•"/>
            </a:pPr>
            <a:r>
              <a:rPr lang="en-US" dirty="0"/>
              <a:t>Q-Q Plot</a:t>
            </a:r>
          </a:p>
          <a:p>
            <a:pPr marL="742950" lvl="1" indent="-285750">
              <a:buFont typeface="Arial" panose="020B0604020202020204" pitchFamily="34" charset="0"/>
              <a:buChar char="•"/>
            </a:pPr>
            <a:r>
              <a:rPr lang="en-US" dirty="0"/>
              <a:t>Lag of Attribute and Interpretation</a:t>
            </a:r>
          </a:p>
          <a:p>
            <a:pPr marL="285750" indent="-285750">
              <a:buFont typeface="Arial" panose="020B0604020202020204" pitchFamily="34" charset="0"/>
              <a:buChar char="•"/>
            </a:pPr>
            <a:r>
              <a:rPr lang="en-US" dirty="0"/>
              <a:t>Vamshi </a:t>
            </a:r>
            <a:r>
              <a:rPr lang="en-US" dirty="0" err="1"/>
              <a:t>Nandala</a:t>
            </a:r>
            <a:r>
              <a:rPr lang="en-US" dirty="0"/>
              <a:t>:</a:t>
            </a:r>
          </a:p>
          <a:p>
            <a:pPr marL="742950" lvl="1" indent="-285750">
              <a:buFont typeface="Arial" panose="020B0604020202020204" pitchFamily="34" charset="0"/>
              <a:buChar char="•"/>
            </a:pPr>
            <a:r>
              <a:rPr lang="en-US" dirty="0" err="1"/>
              <a:t>AutoRegression</a:t>
            </a:r>
            <a:r>
              <a:rPr lang="en-US" dirty="0"/>
              <a:t> Equation</a:t>
            </a:r>
          </a:p>
          <a:p>
            <a:endParaRPr lang="en-US" sz="1200" b="1" dirty="0"/>
          </a:p>
          <a:p>
            <a:endParaRPr lang="en-US" b="1" dirty="0"/>
          </a:p>
        </p:txBody>
      </p:sp>
    </p:spTree>
    <p:extLst>
      <p:ext uri="{BB962C8B-B14F-4D97-AF65-F5344CB8AC3E}">
        <p14:creationId xmlns:p14="http://schemas.microsoft.com/office/powerpoint/2010/main" val="4282768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9E312-3BF3-E289-EAC6-B32BCCC7461A}"/>
              </a:ext>
            </a:extLst>
          </p:cNvPr>
          <p:cNvSpPr txBox="1"/>
          <p:nvPr/>
        </p:nvSpPr>
        <p:spPr>
          <a:xfrm>
            <a:off x="497994" y="597128"/>
            <a:ext cx="11399254" cy="6001643"/>
          </a:xfrm>
          <a:prstGeom prst="rect">
            <a:avLst/>
          </a:prstGeom>
          <a:noFill/>
        </p:spPr>
        <p:txBody>
          <a:bodyPr wrap="square" rtlCol="0">
            <a:spAutoFit/>
          </a:bodyPr>
          <a:lstStyle/>
          <a:p>
            <a:r>
              <a:rPr lang="en-US" sz="2000" b="1" dirty="0"/>
              <a:t>References</a:t>
            </a:r>
            <a:endParaRPr lang="en-US" b="1" dirty="0"/>
          </a:p>
          <a:p>
            <a:endParaRPr lang="en-US" b="1" dirty="0"/>
          </a:p>
          <a:p>
            <a:pPr marL="285750" indent="-285750">
              <a:buFont typeface="Arial" panose="020B0604020202020204" pitchFamily="34" charset="0"/>
              <a:buChar char="•"/>
            </a:pPr>
            <a:r>
              <a:rPr lang="en-US" dirty="0"/>
              <a:t>S. Raksha, J. S. </a:t>
            </a:r>
            <a:r>
              <a:rPr lang="en-US" dirty="0" err="1"/>
              <a:t>Graceline</a:t>
            </a:r>
            <a:r>
              <a:rPr lang="en-US" dirty="0"/>
              <a:t>, J. </a:t>
            </a:r>
            <a:r>
              <a:rPr lang="en-US" dirty="0" err="1"/>
              <a:t>Anbarasi</a:t>
            </a:r>
            <a:r>
              <a:rPr lang="en-US" dirty="0"/>
              <a:t>, M. Prasanna and S. </a:t>
            </a:r>
            <a:r>
              <a:rPr lang="en-US" dirty="0" err="1"/>
              <a:t>Kamaleshkumar</a:t>
            </a:r>
            <a:r>
              <a:rPr lang="en-US" dirty="0"/>
              <a:t>, "Weather Forecasting Framework for Time Series Data using Intelligent Learning Models," 2021 5th International Conference on Electrical, Electronics, Communication, Computer Technologies and Optimization Techniques (ICEECCOT), Mysuru, India, 2021, pp. 783-787, </a:t>
            </a:r>
            <a:r>
              <a:rPr lang="en-US" dirty="0" err="1"/>
              <a:t>doi</a:t>
            </a:r>
            <a:r>
              <a:rPr lang="en-US" dirty="0"/>
              <a:t>: 10.1109/ICEECCOT52851.2021.9707971. keywords: {Analytical </a:t>
            </a:r>
            <a:r>
              <a:rPr lang="en-US" dirty="0" err="1"/>
              <a:t>models;Machine</a:t>
            </a:r>
            <a:r>
              <a:rPr lang="en-US" dirty="0"/>
              <a:t> learning </a:t>
            </a:r>
            <a:r>
              <a:rPr lang="en-US" dirty="0" err="1"/>
              <a:t>algorithms;Computational</a:t>
            </a:r>
            <a:r>
              <a:rPr lang="en-US" dirty="0"/>
              <a:t> </a:t>
            </a:r>
            <a:r>
              <a:rPr lang="en-US" dirty="0" err="1"/>
              <a:t>modeling;Predictive</a:t>
            </a:r>
            <a:r>
              <a:rPr lang="en-US" dirty="0"/>
              <a:t> </a:t>
            </a:r>
            <a:r>
              <a:rPr lang="en-US" dirty="0" err="1"/>
              <a:t>models;Big</a:t>
            </a:r>
            <a:r>
              <a:rPr lang="en-US" dirty="0"/>
              <a:t> </a:t>
            </a:r>
            <a:r>
              <a:rPr lang="en-US" dirty="0" err="1"/>
              <a:t>Data;Prediction</a:t>
            </a:r>
            <a:r>
              <a:rPr lang="en-US" dirty="0"/>
              <a:t> </a:t>
            </a:r>
            <a:r>
              <a:rPr lang="en-US" dirty="0" err="1"/>
              <a:t>algorithms;Data</a:t>
            </a:r>
            <a:r>
              <a:rPr lang="en-US" dirty="0"/>
              <a:t> </a:t>
            </a:r>
            <a:r>
              <a:rPr lang="en-US" dirty="0" err="1"/>
              <a:t>models;Linear</a:t>
            </a:r>
            <a:r>
              <a:rPr lang="en-US" dirty="0"/>
              <a:t> </a:t>
            </a:r>
            <a:r>
              <a:rPr lang="en-US" dirty="0" err="1"/>
              <a:t>Regression;Logistic</a:t>
            </a:r>
            <a:r>
              <a:rPr lang="en-US" dirty="0"/>
              <a:t> </a:t>
            </a:r>
            <a:r>
              <a:rPr lang="en-US" dirty="0" err="1"/>
              <a:t>Regression;Support</a:t>
            </a:r>
            <a:r>
              <a:rPr lang="en-US" dirty="0"/>
              <a:t> Vector </a:t>
            </a:r>
            <a:r>
              <a:rPr lang="en-US" dirty="0" err="1"/>
              <a:t>Machine;Random</a:t>
            </a:r>
            <a:r>
              <a:rPr lang="en-US" dirty="0"/>
              <a:t> Forest </a:t>
            </a:r>
            <a:r>
              <a:rPr lang="en-US" dirty="0" err="1"/>
              <a:t>Classifier;KNN</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a:t>
            </a:r>
            <a:r>
              <a:rPr lang="en-US" dirty="0" err="1"/>
              <a:t>Pratama</a:t>
            </a:r>
            <a:r>
              <a:rPr lang="en-US" dirty="0"/>
              <a:t>, P. T. </a:t>
            </a:r>
            <a:r>
              <a:rPr lang="en-US" dirty="0" err="1"/>
              <a:t>Prasetyaningrum</a:t>
            </a:r>
            <a:r>
              <a:rPr lang="en-US" dirty="0"/>
              <a:t> and P. Wahyu </a:t>
            </a:r>
            <a:r>
              <a:rPr lang="en-US" dirty="0" err="1"/>
              <a:t>Setyaningsih</a:t>
            </a:r>
            <a:r>
              <a:rPr lang="en-US" dirty="0"/>
              <a:t>, "Time-Series Data Forecasting and Approximation with Smoothing Technique," 2019 International Conference on Information and Communications Technology (ICOIACT), Yogyakarta, Indonesia, 2019, pp. 439-444, </a:t>
            </a:r>
            <a:r>
              <a:rPr lang="en-US" dirty="0" err="1"/>
              <a:t>doi</a:t>
            </a:r>
            <a:r>
              <a:rPr lang="en-US" dirty="0"/>
              <a:t>: 10.1109/ICOIACT46704.2019.8938436. keywords: {</a:t>
            </a:r>
            <a:r>
              <a:rPr lang="en-US" dirty="0" err="1"/>
              <a:t>Forecasting;Smoothing</a:t>
            </a:r>
            <a:r>
              <a:rPr lang="en-US" dirty="0"/>
              <a:t> </a:t>
            </a:r>
            <a:r>
              <a:rPr lang="en-US" dirty="0" err="1"/>
              <a:t>methods;Extrapolation;Predictive</a:t>
            </a:r>
            <a:r>
              <a:rPr lang="en-US" dirty="0"/>
              <a:t> </a:t>
            </a:r>
            <a:r>
              <a:rPr lang="en-US" dirty="0" err="1"/>
              <a:t>models;Time</a:t>
            </a:r>
            <a:r>
              <a:rPr lang="en-US" dirty="0"/>
              <a:t> series </a:t>
            </a:r>
            <a:r>
              <a:rPr lang="en-US" dirty="0" err="1"/>
              <a:t>analysis;Weather</a:t>
            </a:r>
            <a:r>
              <a:rPr lang="en-US" dirty="0"/>
              <a:t> </a:t>
            </a:r>
            <a:r>
              <a:rPr lang="en-US" dirty="0" err="1"/>
              <a:t>forecasting;Information</a:t>
            </a:r>
            <a:r>
              <a:rPr lang="en-US" dirty="0"/>
              <a:t> and communication </a:t>
            </a:r>
            <a:r>
              <a:rPr lang="en-US" dirty="0" err="1"/>
              <a:t>technology;Forecasting;Time</a:t>
            </a:r>
            <a:r>
              <a:rPr lang="en-US" dirty="0"/>
              <a:t> </a:t>
            </a:r>
            <a:r>
              <a:rPr lang="en-US" dirty="0" err="1"/>
              <a:t>Series;Weather</a:t>
            </a:r>
            <a:r>
              <a:rPr lang="en-US" dirty="0"/>
              <a:t> </a:t>
            </a:r>
            <a:r>
              <a:rPr lang="en-US" dirty="0" err="1"/>
              <a:t>Data;Centroid</a:t>
            </a:r>
            <a:r>
              <a:rPr lang="en-US" dirty="0"/>
              <a:t> </a:t>
            </a:r>
            <a:r>
              <a:rPr lang="en-US" dirty="0" err="1"/>
              <a:t>Decomposition;Savitzky-Golay</a:t>
            </a:r>
            <a:r>
              <a:rPr lang="en-US" dirty="0"/>
              <a:t>},</a:t>
            </a:r>
          </a:p>
          <a:p>
            <a:endParaRPr lang="en-US" dirty="0"/>
          </a:p>
          <a:p>
            <a:pPr marL="285750" indent="-285750">
              <a:buFont typeface="Arial" panose="020B0604020202020204" pitchFamily="34" charset="0"/>
              <a:buChar char="•"/>
            </a:pPr>
            <a:endParaRPr lang="en-US" dirty="0"/>
          </a:p>
          <a:p>
            <a:endParaRPr lang="en-US" sz="1200" b="1" dirty="0"/>
          </a:p>
          <a:p>
            <a:endParaRPr lang="en-US" sz="1200" b="1" dirty="0"/>
          </a:p>
          <a:p>
            <a:endParaRPr lang="en-US" b="1" dirty="0"/>
          </a:p>
        </p:txBody>
      </p:sp>
    </p:spTree>
    <p:extLst>
      <p:ext uri="{BB962C8B-B14F-4D97-AF65-F5344CB8AC3E}">
        <p14:creationId xmlns:p14="http://schemas.microsoft.com/office/powerpoint/2010/main" val="2708346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09E312-3BF3-E289-EAC6-B32BCCC7461A}"/>
              </a:ext>
            </a:extLst>
          </p:cNvPr>
          <p:cNvSpPr txBox="1"/>
          <p:nvPr/>
        </p:nvSpPr>
        <p:spPr>
          <a:xfrm>
            <a:off x="1119276" y="661358"/>
            <a:ext cx="6692881" cy="3347559"/>
          </a:xfrm>
          <a:prstGeom prst="rect">
            <a:avLst/>
          </a:prstGeom>
        </p:spPr>
        <p:txBody>
          <a:bodyPr vert="horz" lIns="0" tIns="0" rIns="0" bIns="0" rtlCol="0" anchor="b">
            <a:normAutofit/>
          </a:bodyPr>
          <a:lstStyle/>
          <a:p>
            <a:pPr algn="r">
              <a:spcBef>
                <a:spcPct val="0"/>
              </a:spcBef>
              <a:spcAft>
                <a:spcPts val="600"/>
              </a:spcAft>
            </a:pPr>
            <a:r>
              <a:rPr lang="en-US" sz="4400" b="1" cap="all" spc="750">
                <a:solidFill>
                  <a:schemeClr val="bg1"/>
                </a:solidFill>
                <a:latin typeface="+mj-lt"/>
                <a:ea typeface="+mj-ea"/>
                <a:cs typeface="+mj-cs"/>
              </a:rPr>
              <a:t>Thank YOu</a:t>
            </a:r>
          </a:p>
          <a:p>
            <a:pPr algn="r">
              <a:spcBef>
                <a:spcPct val="0"/>
              </a:spcBef>
              <a:spcAft>
                <a:spcPts val="600"/>
              </a:spcAft>
            </a:pPr>
            <a:endParaRPr lang="en-US" sz="4400" b="1" cap="all" spc="750">
              <a:solidFill>
                <a:schemeClr val="bg1"/>
              </a:solidFill>
              <a:latin typeface="+mj-lt"/>
              <a:ea typeface="+mj-ea"/>
              <a:cs typeface="+mj-cs"/>
            </a:endParaRPr>
          </a:p>
        </p:txBody>
      </p:sp>
    </p:spTree>
    <p:extLst>
      <p:ext uri="{BB962C8B-B14F-4D97-AF65-F5344CB8AC3E}">
        <p14:creationId xmlns:p14="http://schemas.microsoft.com/office/powerpoint/2010/main" val="31747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3D10-25AA-6E0B-92C9-3AA0E225EA3E}"/>
              </a:ext>
            </a:extLst>
          </p:cNvPr>
          <p:cNvSpPr>
            <a:spLocks noGrp="1"/>
          </p:cNvSpPr>
          <p:nvPr>
            <p:ph type="title"/>
          </p:nvPr>
        </p:nvSpPr>
        <p:spPr>
          <a:xfrm>
            <a:off x="642257" y="403642"/>
            <a:ext cx="10241280" cy="1234440"/>
          </a:xfrm>
        </p:spPr>
        <p:txBody>
          <a:bodyPr/>
          <a:lstStyle/>
          <a:p>
            <a:r>
              <a:rPr lang="en-US">
                <a:latin typeface="Calibri"/>
                <a:cs typeface="Calibri"/>
              </a:rPr>
              <a:t>Data Features</a:t>
            </a:r>
          </a:p>
        </p:txBody>
      </p:sp>
      <p:sp>
        <p:nvSpPr>
          <p:cNvPr id="3" name="Content Placeholder 2">
            <a:extLst>
              <a:ext uri="{FF2B5EF4-FFF2-40B4-BE49-F238E27FC236}">
                <a16:creationId xmlns:a16="http://schemas.microsoft.com/office/drawing/2014/main" id="{52EDA6D8-2F53-BC2A-DB09-1CB4081A0DBC}"/>
              </a:ext>
            </a:extLst>
          </p:cNvPr>
          <p:cNvSpPr>
            <a:spLocks noGrp="1"/>
          </p:cNvSpPr>
          <p:nvPr>
            <p:ph idx="1"/>
          </p:nvPr>
        </p:nvSpPr>
        <p:spPr>
          <a:xfrm>
            <a:off x="642257" y="1981635"/>
            <a:ext cx="10241280" cy="4111752"/>
          </a:xfrm>
        </p:spPr>
        <p:txBody>
          <a:bodyPr vert="horz" lIns="0" tIns="0" rIns="0" bIns="0" rtlCol="0" anchor="t">
            <a:normAutofit/>
          </a:bodyPr>
          <a:lstStyle/>
          <a:p>
            <a:r>
              <a:rPr lang="en-US" sz="1600" b="1" err="1">
                <a:solidFill>
                  <a:srgbClr val="202124"/>
                </a:solidFill>
                <a:latin typeface="Calibri"/>
                <a:cs typeface="Calibri"/>
              </a:rPr>
              <a:t>EventId</a:t>
            </a:r>
            <a:r>
              <a:rPr lang="en-US" sz="1600" b="1">
                <a:solidFill>
                  <a:srgbClr val="202124"/>
                </a:solidFill>
                <a:latin typeface="Calibri"/>
                <a:cs typeface="Calibri"/>
              </a:rPr>
              <a:t> - </a:t>
            </a:r>
            <a:r>
              <a:rPr lang="en-US" sz="1600">
                <a:solidFill>
                  <a:srgbClr val="202124"/>
                </a:solidFill>
                <a:latin typeface="Calibri"/>
                <a:cs typeface="Calibri"/>
              </a:rPr>
              <a:t>This is the identifier of a record.</a:t>
            </a:r>
            <a:endParaRPr lang="en-US" sz="1600">
              <a:solidFill>
                <a:srgbClr val="000000"/>
              </a:solidFill>
              <a:latin typeface="Calibri"/>
              <a:cs typeface="Calibri"/>
            </a:endParaRPr>
          </a:p>
          <a:p>
            <a:r>
              <a:rPr lang="en-US" sz="1600" b="1">
                <a:latin typeface="Calibri"/>
                <a:cs typeface="Calibri"/>
              </a:rPr>
              <a:t>Type </a:t>
            </a:r>
            <a:r>
              <a:rPr lang="en-US" sz="1600">
                <a:latin typeface="Calibri"/>
                <a:cs typeface="Calibri"/>
              </a:rPr>
              <a:t>- </a:t>
            </a:r>
            <a:r>
              <a:rPr lang="en-US" sz="1600">
                <a:solidFill>
                  <a:srgbClr val="202124"/>
                </a:solidFill>
                <a:latin typeface="Calibri"/>
                <a:cs typeface="Calibri"/>
              </a:rPr>
              <a:t>The type of an event; examples are rain and snow.</a:t>
            </a:r>
            <a:endParaRPr lang="en-US" sz="1600">
              <a:latin typeface="Calibri"/>
              <a:cs typeface="Calibri"/>
            </a:endParaRPr>
          </a:p>
          <a:p>
            <a:r>
              <a:rPr lang="en-US" sz="1600" b="1">
                <a:latin typeface="Calibri"/>
                <a:cs typeface="Calibri"/>
              </a:rPr>
              <a:t>Severity </a:t>
            </a:r>
            <a:r>
              <a:rPr lang="en-US" sz="1600">
                <a:latin typeface="Calibri"/>
                <a:cs typeface="Calibri"/>
              </a:rPr>
              <a:t>- </a:t>
            </a:r>
            <a:r>
              <a:rPr lang="en-US" sz="1600">
                <a:solidFill>
                  <a:srgbClr val="202124"/>
                </a:solidFill>
                <a:latin typeface="Calibri"/>
                <a:cs typeface="Calibri"/>
              </a:rPr>
              <a:t>The severity of an event, wherever applicable.</a:t>
            </a:r>
            <a:endParaRPr lang="en-US" sz="1600">
              <a:latin typeface="Calibri"/>
              <a:cs typeface="Calibri"/>
            </a:endParaRPr>
          </a:p>
          <a:p>
            <a:r>
              <a:rPr lang="en-US" sz="1600" b="1" err="1">
                <a:latin typeface="Calibri"/>
                <a:cs typeface="Calibri"/>
              </a:rPr>
              <a:t>StartTime</a:t>
            </a:r>
            <a:r>
              <a:rPr lang="en-US" sz="1600" b="1">
                <a:latin typeface="Calibri"/>
                <a:cs typeface="Calibri"/>
              </a:rPr>
              <a:t> </a:t>
            </a:r>
            <a:r>
              <a:rPr lang="en-US" sz="1600">
                <a:latin typeface="Calibri"/>
                <a:cs typeface="Calibri"/>
              </a:rPr>
              <a:t>- </a:t>
            </a:r>
            <a:r>
              <a:rPr lang="en-US" sz="1600">
                <a:solidFill>
                  <a:srgbClr val="202124"/>
                </a:solidFill>
                <a:latin typeface="Calibri"/>
                <a:ea typeface="+mn-lt"/>
                <a:cs typeface="+mn-lt"/>
              </a:rPr>
              <a:t>The start time of an event in UTC time zone.</a:t>
            </a:r>
            <a:endParaRPr lang="en-US" sz="1600">
              <a:latin typeface="Calibri"/>
              <a:cs typeface="Calibri"/>
            </a:endParaRPr>
          </a:p>
          <a:p>
            <a:r>
              <a:rPr lang="en-US" sz="1600" b="1" err="1">
                <a:latin typeface="Calibri"/>
                <a:cs typeface="Calibri"/>
              </a:rPr>
              <a:t>EndTime</a:t>
            </a:r>
            <a:r>
              <a:rPr lang="en-US" sz="1600" b="1">
                <a:latin typeface="Calibri"/>
                <a:cs typeface="Calibri"/>
              </a:rPr>
              <a:t> </a:t>
            </a:r>
            <a:r>
              <a:rPr lang="en-US" sz="1600">
                <a:latin typeface="Calibri"/>
                <a:cs typeface="Calibri"/>
              </a:rPr>
              <a:t>- </a:t>
            </a:r>
            <a:r>
              <a:rPr lang="en-US" sz="1600">
                <a:solidFill>
                  <a:srgbClr val="202124"/>
                </a:solidFill>
                <a:latin typeface="Calibri"/>
                <a:ea typeface="+mn-lt"/>
                <a:cs typeface="+mn-lt"/>
              </a:rPr>
              <a:t>The end time of an event in UTC time zone.</a:t>
            </a:r>
            <a:endParaRPr lang="en-US" sz="1600">
              <a:latin typeface="Calibri"/>
              <a:cs typeface="Calibri"/>
            </a:endParaRPr>
          </a:p>
          <a:p>
            <a:r>
              <a:rPr lang="en-US" sz="1600" b="1">
                <a:latin typeface="Calibri"/>
                <a:cs typeface="Calibri"/>
              </a:rPr>
              <a:t>Precipitation </a:t>
            </a:r>
            <a:r>
              <a:rPr lang="en-US" sz="1600">
                <a:latin typeface="Calibri"/>
                <a:cs typeface="Calibri"/>
              </a:rPr>
              <a:t>- </a:t>
            </a:r>
            <a:r>
              <a:rPr lang="en-US" sz="1600">
                <a:solidFill>
                  <a:srgbClr val="202124"/>
                </a:solidFill>
                <a:latin typeface="Calibri"/>
                <a:ea typeface="+mn-lt"/>
                <a:cs typeface="+mn-lt"/>
              </a:rPr>
              <a:t>Total precipitation in inches (if applicable), and if the data is available.</a:t>
            </a:r>
            <a:endParaRPr lang="en-US" sz="1600">
              <a:latin typeface="Calibri"/>
              <a:cs typeface="Calibri"/>
            </a:endParaRPr>
          </a:p>
          <a:p>
            <a:r>
              <a:rPr lang="en-US" sz="1600" b="1" err="1">
                <a:latin typeface="Calibri"/>
                <a:cs typeface="Calibri"/>
              </a:rPr>
              <a:t>TimeZone</a:t>
            </a:r>
            <a:r>
              <a:rPr lang="en-US" sz="1600" b="1">
                <a:latin typeface="Calibri"/>
                <a:cs typeface="Calibri"/>
              </a:rPr>
              <a:t> </a:t>
            </a:r>
            <a:r>
              <a:rPr lang="en-US" sz="1600">
                <a:latin typeface="Calibri"/>
                <a:cs typeface="Calibri"/>
              </a:rPr>
              <a:t>- </a:t>
            </a:r>
            <a:r>
              <a:rPr lang="en-US" sz="1600">
                <a:solidFill>
                  <a:srgbClr val="202124"/>
                </a:solidFill>
                <a:latin typeface="Calibri"/>
                <a:cs typeface="Calibri"/>
              </a:rPr>
              <a:t>The US-based </a:t>
            </a:r>
            <a:r>
              <a:rPr lang="en-US" sz="1600" err="1">
                <a:solidFill>
                  <a:srgbClr val="202124"/>
                </a:solidFill>
                <a:latin typeface="Calibri"/>
                <a:cs typeface="Calibri"/>
              </a:rPr>
              <a:t>timezone</a:t>
            </a:r>
            <a:r>
              <a:rPr lang="en-US" sz="1600">
                <a:solidFill>
                  <a:srgbClr val="202124"/>
                </a:solidFill>
                <a:latin typeface="Calibri"/>
                <a:cs typeface="Calibri"/>
              </a:rPr>
              <a:t> based on the location of an event (eastern, central, mountain, and pacific).</a:t>
            </a:r>
            <a:endParaRPr lang="en-US" sz="1600">
              <a:latin typeface="Calibri"/>
              <a:cs typeface="Calibri"/>
            </a:endParaRPr>
          </a:p>
          <a:p>
            <a:r>
              <a:rPr lang="en-US" sz="1600" b="1" err="1">
                <a:latin typeface="Calibri"/>
                <a:cs typeface="Calibri"/>
              </a:rPr>
              <a:t>AirportCode</a:t>
            </a:r>
            <a:r>
              <a:rPr lang="en-US" sz="1600" b="1">
                <a:latin typeface="Calibri"/>
                <a:cs typeface="Calibri"/>
              </a:rPr>
              <a:t> </a:t>
            </a:r>
            <a:r>
              <a:rPr lang="en-US" sz="1600">
                <a:latin typeface="Calibri"/>
                <a:cs typeface="Calibri"/>
              </a:rPr>
              <a:t>- </a:t>
            </a:r>
            <a:r>
              <a:rPr lang="en-US" sz="1600">
                <a:solidFill>
                  <a:srgbClr val="202124"/>
                </a:solidFill>
                <a:latin typeface="Calibri"/>
                <a:cs typeface="Calibri"/>
              </a:rPr>
              <a:t>The airport station that a weather event is reported in.</a:t>
            </a:r>
            <a:endParaRPr lang="en-US" sz="1600">
              <a:latin typeface="Calibri"/>
              <a:cs typeface="Calibri"/>
            </a:endParaRPr>
          </a:p>
          <a:p>
            <a:r>
              <a:rPr lang="en-US" sz="1600" b="1" err="1">
                <a:latin typeface="Calibri"/>
                <a:cs typeface="Calibri"/>
              </a:rPr>
              <a:t>LocationLat</a:t>
            </a:r>
            <a:r>
              <a:rPr lang="en-US" sz="1600" b="1">
                <a:latin typeface="Calibri"/>
                <a:cs typeface="Calibri"/>
              </a:rPr>
              <a:t> </a:t>
            </a:r>
            <a:r>
              <a:rPr lang="en-US" sz="1600">
                <a:latin typeface="Calibri"/>
                <a:cs typeface="Calibri"/>
              </a:rPr>
              <a:t>- </a:t>
            </a:r>
            <a:r>
              <a:rPr lang="en-US" sz="1600">
                <a:solidFill>
                  <a:srgbClr val="202124"/>
                </a:solidFill>
                <a:latin typeface="Calibri"/>
                <a:ea typeface="+mn-lt"/>
                <a:cs typeface="+mn-lt"/>
              </a:rPr>
              <a:t>The latitude in GPS coordinate of airport-based weather station.</a:t>
            </a:r>
            <a:endParaRPr lang="en-US" sz="1600">
              <a:latin typeface="Calibri"/>
              <a:cs typeface="Calibri"/>
            </a:endParaRPr>
          </a:p>
          <a:p>
            <a:r>
              <a:rPr lang="en-US" sz="1600" b="1" err="1">
                <a:latin typeface="Calibri"/>
                <a:cs typeface="Calibri"/>
              </a:rPr>
              <a:t>LocationLng</a:t>
            </a:r>
            <a:r>
              <a:rPr lang="en-US" sz="1600" b="1">
                <a:latin typeface="Calibri"/>
                <a:cs typeface="Calibri"/>
              </a:rPr>
              <a:t> </a:t>
            </a:r>
            <a:r>
              <a:rPr lang="en-US" sz="1600">
                <a:latin typeface="Calibri"/>
                <a:cs typeface="Calibri"/>
              </a:rPr>
              <a:t>- </a:t>
            </a:r>
            <a:r>
              <a:rPr lang="en-US" sz="1600">
                <a:solidFill>
                  <a:srgbClr val="202124"/>
                </a:solidFill>
                <a:latin typeface="Calibri"/>
                <a:ea typeface="+mn-lt"/>
                <a:cs typeface="+mn-lt"/>
              </a:rPr>
              <a:t>The longitude in GPS coordinate of airport-based weather station.</a:t>
            </a:r>
            <a:endParaRPr lang="en-US"/>
          </a:p>
        </p:txBody>
      </p:sp>
    </p:spTree>
    <p:extLst>
      <p:ext uri="{BB962C8B-B14F-4D97-AF65-F5344CB8AC3E}">
        <p14:creationId xmlns:p14="http://schemas.microsoft.com/office/powerpoint/2010/main" val="79647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68BBE1A-B148-4F48-8E8C-EEB4A444E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29493-C777-B380-A93D-D6B5033B01B6}"/>
              </a:ext>
            </a:extLst>
          </p:cNvPr>
          <p:cNvSpPr>
            <a:spLocks noGrp="1"/>
          </p:cNvSpPr>
          <p:nvPr>
            <p:ph type="title"/>
          </p:nvPr>
        </p:nvSpPr>
        <p:spPr>
          <a:xfrm>
            <a:off x="610788" y="339823"/>
            <a:ext cx="4045528" cy="3289672"/>
          </a:xfrm>
        </p:spPr>
        <p:txBody>
          <a:bodyPr anchor="b">
            <a:normAutofit/>
          </a:bodyPr>
          <a:lstStyle/>
          <a:p>
            <a:pPr algn="r"/>
            <a:r>
              <a:rPr lang="en-US" dirty="0">
                <a:latin typeface="Calibri"/>
                <a:cs typeface="Calibri"/>
              </a:rPr>
              <a:t>Correlation</a:t>
            </a:r>
          </a:p>
        </p:txBody>
      </p:sp>
      <p:pic>
        <p:nvPicPr>
          <p:cNvPr id="6" name="Picture 5" descr="A screenshot of a computer&#10;&#10;Description automatically generated">
            <a:extLst>
              <a:ext uri="{FF2B5EF4-FFF2-40B4-BE49-F238E27FC236}">
                <a16:creationId xmlns:a16="http://schemas.microsoft.com/office/drawing/2014/main" id="{F082852E-A3C2-D0A7-A34D-432B4F847C09}"/>
              </a:ext>
            </a:extLst>
          </p:cNvPr>
          <p:cNvPicPr>
            <a:picLocks noChangeAspect="1"/>
          </p:cNvPicPr>
          <p:nvPr/>
        </p:nvPicPr>
        <p:blipFill>
          <a:blip r:embed="rId2"/>
          <a:stretch>
            <a:fillRect/>
          </a:stretch>
        </p:blipFill>
        <p:spPr>
          <a:xfrm>
            <a:off x="5270269" y="167142"/>
            <a:ext cx="5852159" cy="3745381"/>
          </a:xfrm>
          <a:prstGeom prst="rect">
            <a:avLst/>
          </a:prstGeom>
        </p:spPr>
      </p:pic>
      <p:sp>
        <p:nvSpPr>
          <p:cNvPr id="3" name="Content Placeholder 2">
            <a:extLst>
              <a:ext uri="{FF2B5EF4-FFF2-40B4-BE49-F238E27FC236}">
                <a16:creationId xmlns:a16="http://schemas.microsoft.com/office/drawing/2014/main" id="{16349671-D4C6-3FCC-1D0F-2C67E20B9614}"/>
              </a:ext>
            </a:extLst>
          </p:cNvPr>
          <p:cNvSpPr>
            <a:spLocks noGrp="1"/>
          </p:cNvSpPr>
          <p:nvPr>
            <p:ph idx="1"/>
          </p:nvPr>
        </p:nvSpPr>
        <p:spPr>
          <a:xfrm>
            <a:off x="5270270" y="4198217"/>
            <a:ext cx="5852158" cy="1820198"/>
          </a:xfrm>
        </p:spPr>
        <p:txBody>
          <a:bodyPr vert="horz" lIns="0" tIns="0" rIns="0" bIns="0" rtlCol="0" anchor="t">
            <a:normAutofit/>
          </a:bodyPr>
          <a:lstStyle/>
          <a:p>
            <a:r>
              <a:rPr lang="en-US" sz="1600"/>
              <a:t>We have selected precipitation, locationlat, locationlng as they help us to determine the weather conditions over a specific location.</a:t>
            </a:r>
          </a:p>
          <a:p>
            <a:r>
              <a:rPr lang="en-US" sz="1600"/>
              <a:t>Below is implementation to find correlation between those 3 variables.</a:t>
            </a:r>
          </a:p>
          <a:p>
            <a:endParaRPr lang="en-US" sz="1600"/>
          </a:p>
        </p:txBody>
      </p:sp>
      <p:sp>
        <p:nvSpPr>
          <p:cNvPr id="24" name="Rectangle 23">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1"/>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1"/>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5291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135-BFB7-7199-240F-656565E8C989}"/>
              </a:ext>
            </a:extLst>
          </p:cNvPr>
          <p:cNvSpPr>
            <a:spLocks noGrp="1"/>
          </p:cNvSpPr>
          <p:nvPr>
            <p:ph type="title"/>
          </p:nvPr>
        </p:nvSpPr>
        <p:spPr>
          <a:xfrm>
            <a:off x="555171" y="447185"/>
            <a:ext cx="10241280" cy="1234440"/>
          </a:xfrm>
        </p:spPr>
        <p:txBody>
          <a:bodyPr/>
          <a:lstStyle/>
          <a:p>
            <a:r>
              <a:rPr lang="en-US" dirty="0">
                <a:latin typeface="Calibri"/>
                <a:cs typeface="Calibri"/>
              </a:rPr>
              <a:t>Interpretation</a:t>
            </a:r>
          </a:p>
        </p:txBody>
      </p:sp>
      <p:graphicFrame>
        <p:nvGraphicFramePr>
          <p:cNvPr id="6" name="Content Placeholder 2">
            <a:extLst>
              <a:ext uri="{FF2B5EF4-FFF2-40B4-BE49-F238E27FC236}">
                <a16:creationId xmlns:a16="http://schemas.microsoft.com/office/drawing/2014/main" id="{BFADC9C6-9509-9CBB-1B2A-863724297B40}"/>
              </a:ext>
            </a:extLst>
          </p:cNvPr>
          <p:cNvGraphicFramePr>
            <a:graphicFrameLocks noGrp="1"/>
          </p:cNvGraphicFramePr>
          <p:nvPr>
            <p:ph idx="1"/>
          </p:nvPr>
        </p:nvGraphicFramePr>
        <p:xfrm>
          <a:off x="555171" y="2014293"/>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975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2BAE-7581-3FE1-97A7-98BD4821EA14}"/>
              </a:ext>
            </a:extLst>
          </p:cNvPr>
          <p:cNvSpPr>
            <a:spLocks noGrp="1"/>
          </p:cNvSpPr>
          <p:nvPr>
            <p:ph type="ctrTitle"/>
          </p:nvPr>
        </p:nvSpPr>
        <p:spPr>
          <a:xfrm>
            <a:off x="1305636" y="136477"/>
            <a:ext cx="9144000" cy="699857"/>
          </a:xfrm>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rPr>
              <a:t>Q-Q Plot</a:t>
            </a:r>
          </a:p>
        </p:txBody>
      </p:sp>
      <p:pic>
        <p:nvPicPr>
          <p:cNvPr id="5" name="Picture 4">
            <a:extLst>
              <a:ext uri="{FF2B5EF4-FFF2-40B4-BE49-F238E27FC236}">
                <a16:creationId xmlns:a16="http://schemas.microsoft.com/office/drawing/2014/main" id="{0CD111D5-F904-1DE9-84F6-DD2A8509F1CD}"/>
              </a:ext>
            </a:extLst>
          </p:cNvPr>
          <p:cNvPicPr>
            <a:picLocks noChangeAspect="1"/>
          </p:cNvPicPr>
          <p:nvPr/>
        </p:nvPicPr>
        <p:blipFill>
          <a:blip r:embed="rId2"/>
          <a:stretch>
            <a:fillRect/>
          </a:stretch>
        </p:blipFill>
        <p:spPr>
          <a:xfrm>
            <a:off x="841090" y="1213290"/>
            <a:ext cx="5846313" cy="2382896"/>
          </a:xfrm>
          <a:prstGeom prst="rect">
            <a:avLst/>
          </a:prstGeom>
        </p:spPr>
      </p:pic>
      <p:sp>
        <p:nvSpPr>
          <p:cNvPr id="6" name="TextBox 5">
            <a:extLst>
              <a:ext uri="{FF2B5EF4-FFF2-40B4-BE49-F238E27FC236}">
                <a16:creationId xmlns:a16="http://schemas.microsoft.com/office/drawing/2014/main" id="{169B6D50-8828-5008-40D9-8BA96421F150}"/>
              </a:ext>
            </a:extLst>
          </p:cNvPr>
          <p:cNvSpPr txBox="1"/>
          <p:nvPr/>
        </p:nvSpPr>
        <p:spPr>
          <a:xfrm>
            <a:off x="773373" y="750626"/>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Code</a:t>
            </a:r>
          </a:p>
        </p:txBody>
      </p:sp>
      <p:sp>
        <p:nvSpPr>
          <p:cNvPr id="7" name="TextBox 6">
            <a:extLst>
              <a:ext uri="{FF2B5EF4-FFF2-40B4-BE49-F238E27FC236}">
                <a16:creationId xmlns:a16="http://schemas.microsoft.com/office/drawing/2014/main" id="{84952936-EDB4-CAA7-F98D-413F83EC38D6}"/>
              </a:ext>
            </a:extLst>
          </p:cNvPr>
          <p:cNvSpPr txBox="1"/>
          <p:nvPr/>
        </p:nvSpPr>
        <p:spPr>
          <a:xfrm>
            <a:off x="721057" y="3788476"/>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Output</a:t>
            </a:r>
          </a:p>
        </p:txBody>
      </p:sp>
      <p:pic>
        <p:nvPicPr>
          <p:cNvPr id="9" name="Picture 8" descr="A graph of a normal q-q plot&#10;&#10;Description automatically generated">
            <a:extLst>
              <a:ext uri="{FF2B5EF4-FFF2-40B4-BE49-F238E27FC236}">
                <a16:creationId xmlns:a16="http://schemas.microsoft.com/office/drawing/2014/main" id="{CCE3CEA0-36E3-3A78-71F7-A19CC2539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90" y="4157807"/>
            <a:ext cx="6086332" cy="2502309"/>
          </a:xfrm>
          <a:prstGeom prst="rect">
            <a:avLst/>
          </a:prstGeom>
        </p:spPr>
      </p:pic>
      <p:sp>
        <p:nvSpPr>
          <p:cNvPr id="10" name="TextBox 9">
            <a:extLst>
              <a:ext uri="{FF2B5EF4-FFF2-40B4-BE49-F238E27FC236}">
                <a16:creationId xmlns:a16="http://schemas.microsoft.com/office/drawing/2014/main" id="{82188BEF-FA56-C87B-CC26-3CDE2A66B1FC}"/>
              </a:ext>
            </a:extLst>
          </p:cNvPr>
          <p:cNvSpPr txBox="1"/>
          <p:nvPr/>
        </p:nvSpPr>
        <p:spPr>
          <a:xfrm>
            <a:off x="7533564" y="1119958"/>
            <a:ext cx="4510585" cy="3416320"/>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Interpretation</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This QQ plot shows that the sample data is not normally distributed. The points deviate from the line, especially in the tails. This indicates that the data may have outliers or may be skewed.</a:t>
            </a:r>
          </a:p>
        </p:txBody>
      </p:sp>
    </p:spTree>
    <p:extLst>
      <p:ext uri="{BB962C8B-B14F-4D97-AF65-F5344CB8AC3E}">
        <p14:creationId xmlns:p14="http://schemas.microsoft.com/office/powerpoint/2010/main" val="345415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BC2AB-B1DC-0DD5-4AAC-45814B6F4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098D7-963C-6A12-A1F2-263CAE1BC999}"/>
              </a:ext>
            </a:extLst>
          </p:cNvPr>
          <p:cNvSpPr>
            <a:spLocks noGrp="1"/>
          </p:cNvSpPr>
          <p:nvPr>
            <p:ph type="ctrTitle"/>
          </p:nvPr>
        </p:nvSpPr>
        <p:spPr>
          <a:xfrm>
            <a:off x="1305636" y="136477"/>
            <a:ext cx="9144000" cy="699857"/>
          </a:xfrm>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rPr>
              <a:t>Decomposition graph</a:t>
            </a:r>
          </a:p>
        </p:txBody>
      </p:sp>
      <p:sp>
        <p:nvSpPr>
          <p:cNvPr id="6" name="TextBox 5">
            <a:extLst>
              <a:ext uri="{FF2B5EF4-FFF2-40B4-BE49-F238E27FC236}">
                <a16:creationId xmlns:a16="http://schemas.microsoft.com/office/drawing/2014/main" id="{B183771D-A00B-5585-1355-8BF6CAC9A067}"/>
              </a:ext>
            </a:extLst>
          </p:cNvPr>
          <p:cNvSpPr txBox="1"/>
          <p:nvPr/>
        </p:nvSpPr>
        <p:spPr>
          <a:xfrm>
            <a:off x="773373" y="750626"/>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Code</a:t>
            </a:r>
          </a:p>
        </p:txBody>
      </p:sp>
      <p:sp>
        <p:nvSpPr>
          <p:cNvPr id="7" name="TextBox 6">
            <a:extLst>
              <a:ext uri="{FF2B5EF4-FFF2-40B4-BE49-F238E27FC236}">
                <a16:creationId xmlns:a16="http://schemas.microsoft.com/office/drawing/2014/main" id="{67479BF4-A97A-E456-C069-03789ADDE760}"/>
              </a:ext>
            </a:extLst>
          </p:cNvPr>
          <p:cNvSpPr txBox="1"/>
          <p:nvPr/>
        </p:nvSpPr>
        <p:spPr>
          <a:xfrm>
            <a:off x="721057" y="3788476"/>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Output</a:t>
            </a:r>
          </a:p>
        </p:txBody>
      </p:sp>
      <p:sp>
        <p:nvSpPr>
          <p:cNvPr id="10" name="TextBox 9">
            <a:extLst>
              <a:ext uri="{FF2B5EF4-FFF2-40B4-BE49-F238E27FC236}">
                <a16:creationId xmlns:a16="http://schemas.microsoft.com/office/drawing/2014/main" id="{31FB9299-D0CD-0740-4FC0-F3C558F147DC}"/>
              </a:ext>
            </a:extLst>
          </p:cNvPr>
          <p:cNvSpPr txBox="1"/>
          <p:nvPr/>
        </p:nvSpPr>
        <p:spPr>
          <a:xfrm>
            <a:off x="7410734" y="1815993"/>
            <a:ext cx="4510585" cy="2677656"/>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Interpretation</a:t>
            </a:r>
          </a:p>
          <a:p>
            <a:endParaRPr lang="en-US" sz="2400" b="1"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The decomposition of the time series shows that the trend is non-linear and the seasonality is strong. The residuals are white noise.</a:t>
            </a:r>
          </a:p>
        </p:txBody>
      </p:sp>
      <p:pic>
        <p:nvPicPr>
          <p:cNvPr id="4" name="Picture 3">
            <a:extLst>
              <a:ext uri="{FF2B5EF4-FFF2-40B4-BE49-F238E27FC236}">
                <a16:creationId xmlns:a16="http://schemas.microsoft.com/office/drawing/2014/main" id="{C66B5BA1-2748-CC73-3AFC-D29864F20182}"/>
              </a:ext>
            </a:extLst>
          </p:cNvPr>
          <p:cNvPicPr>
            <a:picLocks noChangeAspect="1"/>
          </p:cNvPicPr>
          <p:nvPr/>
        </p:nvPicPr>
        <p:blipFill>
          <a:blip r:embed="rId2"/>
          <a:stretch>
            <a:fillRect/>
          </a:stretch>
        </p:blipFill>
        <p:spPr>
          <a:xfrm>
            <a:off x="841090" y="1323611"/>
            <a:ext cx="5737131" cy="2181241"/>
          </a:xfrm>
          <a:prstGeom prst="rect">
            <a:avLst/>
          </a:prstGeom>
        </p:spPr>
      </p:pic>
      <p:pic>
        <p:nvPicPr>
          <p:cNvPr id="11" name="Picture 10" descr="A graph showing different types of time&#10;&#10;Description automatically generated with medium confidence">
            <a:extLst>
              <a:ext uri="{FF2B5EF4-FFF2-40B4-BE49-F238E27FC236}">
                <a16:creationId xmlns:a16="http://schemas.microsoft.com/office/drawing/2014/main" id="{40A1099F-1E5A-435B-CE4C-EE8D2B033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90" y="4157808"/>
            <a:ext cx="5699932" cy="2563715"/>
          </a:xfrm>
          <a:prstGeom prst="rect">
            <a:avLst/>
          </a:prstGeom>
        </p:spPr>
      </p:pic>
    </p:spTree>
    <p:extLst>
      <p:ext uri="{BB962C8B-B14F-4D97-AF65-F5344CB8AC3E}">
        <p14:creationId xmlns:p14="http://schemas.microsoft.com/office/powerpoint/2010/main" val="130075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1374D-29DA-D82D-7641-E1140FEB4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10128-7526-DDD5-BE9C-6B07394B9F31}"/>
              </a:ext>
            </a:extLst>
          </p:cNvPr>
          <p:cNvSpPr>
            <a:spLocks noGrp="1"/>
          </p:cNvSpPr>
          <p:nvPr>
            <p:ph type="ctrTitle"/>
          </p:nvPr>
        </p:nvSpPr>
        <p:spPr>
          <a:xfrm>
            <a:off x="1305636" y="136477"/>
            <a:ext cx="9144000" cy="699857"/>
          </a:xfrm>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rPr>
              <a:t>Regression model</a:t>
            </a:r>
          </a:p>
        </p:txBody>
      </p:sp>
      <p:sp>
        <p:nvSpPr>
          <p:cNvPr id="6" name="TextBox 5">
            <a:extLst>
              <a:ext uri="{FF2B5EF4-FFF2-40B4-BE49-F238E27FC236}">
                <a16:creationId xmlns:a16="http://schemas.microsoft.com/office/drawing/2014/main" id="{06CA8BAE-48AB-9F7B-553B-AE383B26C0E7}"/>
              </a:ext>
            </a:extLst>
          </p:cNvPr>
          <p:cNvSpPr txBox="1"/>
          <p:nvPr/>
        </p:nvSpPr>
        <p:spPr>
          <a:xfrm>
            <a:off x="896203" y="1030405"/>
            <a:ext cx="1937982"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Code </a:t>
            </a:r>
          </a:p>
        </p:txBody>
      </p:sp>
      <p:pic>
        <p:nvPicPr>
          <p:cNvPr id="13" name="Picture 12">
            <a:extLst>
              <a:ext uri="{FF2B5EF4-FFF2-40B4-BE49-F238E27FC236}">
                <a16:creationId xmlns:a16="http://schemas.microsoft.com/office/drawing/2014/main" id="{698595AE-D59F-3744-B45F-0C6AE43D90DD}"/>
              </a:ext>
            </a:extLst>
          </p:cNvPr>
          <p:cNvPicPr>
            <a:picLocks noChangeAspect="1"/>
          </p:cNvPicPr>
          <p:nvPr/>
        </p:nvPicPr>
        <p:blipFill>
          <a:blip r:embed="rId2"/>
          <a:stretch>
            <a:fillRect/>
          </a:stretch>
        </p:blipFill>
        <p:spPr>
          <a:xfrm>
            <a:off x="818866" y="1399736"/>
            <a:ext cx="10476932" cy="4830467"/>
          </a:xfrm>
          <a:prstGeom prst="rect">
            <a:avLst/>
          </a:prstGeom>
        </p:spPr>
      </p:pic>
    </p:spTree>
    <p:extLst>
      <p:ext uri="{BB962C8B-B14F-4D97-AF65-F5344CB8AC3E}">
        <p14:creationId xmlns:p14="http://schemas.microsoft.com/office/powerpoint/2010/main" val="2506891830"/>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627</TotalTime>
  <Words>2225</Words>
  <Application>Microsoft Macintosh PowerPoint</Application>
  <PresentationFormat>Widescreen</PresentationFormat>
  <Paragraphs>201</Paragraphs>
  <Slides>35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__Inter_aaf875</vt:lpstr>
      <vt:lpstr>Aptos</vt:lpstr>
      <vt:lpstr>Arial</vt:lpstr>
      <vt:lpstr>Avenir Next LT Pro</vt:lpstr>
      <vt:lpstr>Calibri</vt:lpstr>
      <vt:lpstr>Cambria Math</vt:lpstr>
      <vt:lpstr>Helvetica Neue</vt:lpstr>
      <vt:lpstr>Söhne</vt:lpstr>
      <vt:lpstr>Times New Roman</vt:lpstr>
      <vt:lpstr>GradientRiseVTI</vt:lpstr>
      <vt:lpstr>PREDICTING WEATHER CONDITIONS USING TIME SERIES DATA </vt:lpstr>
      <vt:lpstr>Table of Contents</vt:lpstr>
      <vt:lpstr>Data Description</vt:lpstr>
      <vt:lpstr>Data Features</vt:lpstr>
      <vt:lpstr>Correlation</vt:lpstr>
      <vt:lpstr>Interpretation</vt:lpstr>
      <vt:lpstr>Q-Q Plot</vt:lpstr>
      <vt:lpstr>Decomposition graph</vt:lpstr>
      <vt:lpstr>Regression model</vt:lpstr>
      <vt:lpstr>Regression model</vt:lpstr>
      <vt:lpstr>Lag- Acf gRAPH</vt:lpstr>
      <vt:lpstr>Lag of Attribute and Interpretation</vt:lpstr>
      <vt:lpstr>AutoRegression equation</vt:lpstr>
      <vt:lpstr>(S)ARIMA MODEL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Shayeda</dc:creator>
  <cp:lastModifiedBy>Nandala Vamshi</cp:lastModifiedBy>
  <cp:revision>87</cp:revision>
  <dcterms:created xsi:type="dcterms:W3CDTF">2024-01-29T23:34:25Z</dcterms:created>
  <dcterms:modified xsi:type="dcterms:W3CDTF">2024-04-29T21:04:40Z</dcterms:modified>
</cp:coreProperties>
</file>